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265" r:id="rId2"/>
    <p:sldId id="438" r:id="rId3"/>
    <p:sldId id="439" r:id="rId4"/>
    <p:sldId id="440" r:id="rId5"/>
    <p:sldId id="441" r:id="rId6"/>
    <p:sldId id="442" r:id="rId7"/>
    <p:sldId id="443" r:id="rId8"/>
    <p:sldId id="444" r:id="rId9"/>
    <p:sldId id="445" r:id="rId10"/>
    <p:sldId id="446" r:id="rId11"/>
    <p:sldId id="447" r:id="rId12"/>
    <p:sldId id="448" r:id="rId13"/>
    <p:sldId id="449" r:id="rId14"/>
    <p:sldId id="450" r:id="rId15"/>
    <p:sldId id="451" r:id="rId16"/>
    <p:sldId id="452" r:id="rId17"/>
    <p:sldId id="453" r:id="rId18"/>
    <p:sldId id="454" r:id="rId19"/>
    <p:sldId id="455" r:id="rId20"/>
    <p:sldId id="456" r:id="rId21"/>
    <p:sldId id="457" r:id="rId22"/>
    <p:sldId id="458" r:id="rId23"/>
    <p:sldId id="459" r:id="rId24"/>
    <p:sldId id="436" r:id="rId25"/>
    <p:sldId id="29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327EC4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51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75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019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981375-808E-4F55-8EBC-B1FF6495D75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765AD3C-435B-4CEF-BF87-46C17B325B46}">
      <dgm:prSet custT="1"/>
      <dgm:spPr/>
      <dgm:t>
        <a:bodyPr/>
        <a:lstStyle/>
        <a:p>
          <a:r>
            <a:rPr lang="en-US" sz="2900" b="1" dirty="0"/>
            <a:t>c. </a:t>
          </a:r>
          <a:r>
            <a:rPr lang="en-US" sz="3200" b="1" dirty="0"/>
            <a:t>Lifestyle modifications</a:t>
          </a:r>
        </a:p>
      </dgm:t>
    </dgm:pt>
    <dgm:pt modelId="{43186A5A-9319-4451-9453-3B53307A6EC7}" type="parTrans" cxnId="{6125E3B6-C72D-4121-99E5-A71B4FEA6A3D}">
      <dgm:prSet/>
      <dgm:spPr/>
      <dgm:t>
        <a:bodyPr/>
        <a:lstStyle/>
        <a:p>
          <a:endParaRPr lang="en-US"/>
        </a:p>
      </dgm:t>
    </dgm:pt>
    <dgm:pt modelId="{BF245123-20C7-44C2-918A-852546FE380C}" type="sibTrans" cxnId="{6125E3B6-C72D-4121-99E5-A71B4FEA6A3D}">
      <dgm:prSet/>
      <dgm:spPr/>
      <dgm:t>
        <a:bodyPr/>
        <a:lstStyle/>
        <a:p>
          <a:endParaRPr lang="en-US"/>
        </a:p>
      </dgm:t>
    </dgm:pt>
    <dgm:pt modelId="{84FEF515-312A-4FB3-BD2F-6A3785E75ECF}">
      <dgm:prSet custT="1"/>
      <dgm:spPr/>
      <dgm:t>
        <a:bodyPr/>
        <a:lstStyle/>
        <a:p>
          <a:pPr marL="0" indent="360363"/>
          <a:r>
            <a:rPr lang="en-US" sz="2900" dirty="0"/>
            <a:t>* </a:t>
          </a:r>
          <a:r>
            <a:rPr lang="en-US" sz="2800" dirty="0"/>
            <a:t>an adjunct to standard breast cancer treatment</a:t>
          </a:r>
          <a:r>
            <a:rPr lang="en-US" sz="2800" baseline="30000" dirty="0"/>
            <a:t>156</a:t>
          </a:r>
        </a:p>
      </dgm:t>
    </dgm:pt>
    <dgm:pt modelId="{0DACF6A3-520D-4231-B925-D72F7ADC5768}" type="parTrans" cxnId="{56D78A66-7AF3-4325-8F69-4BEF5EDC6A31}">
      <dgm:prSet/>
      <dgm:spPr/>
      <dgm:t>
        <a:bodyPr/>
        <a:lstStyle/>
        <a:p>
          <a:endParaRPr lang="en-US"/>
        </a:p>
      </dgm:t>
    </dgm:pt>
    <dgm:pt modelId="{CC84E577-71AB-4EA6-A0C5-A11133202668}" type="sibTrans" cxnId="{56D78A66-7AF3-4325-8F69-4BEF5EDC6A31}">
      <dgm:prSet/>
      <dgm:spPr/>
      <dgm:t>
        <a:bodyPr/>
        <a:lstStyle/>
        <a:p>
          <a:endParaRPr lang="en-US"/>
        </a:p>
      </dgm:t>
    </dgm:pt>
    <dgm:pt modelId="{D57C8A25-809E-4A27-B26C-135359CD9B15}">
      <dgm:prSet custT="1"/>
      <dgm:spPr/>
      <dgm:t>
        <a:bodyPr/>
        <a:lstStyle/>
        <a:p>
          <a:pPr marL="0" indent="360363"/>
          <a:r>
            <a:rPr lang="en-US" sz="2900" dirty="0"/>
            <a:t>* </a:t>
          </a:r>
          <a:r>
            <a:rPr lang="en-US" sz="2800" dirty="0"/>
            <a:t>patients should have balance diet &amp; maintain lean body mass</a:t>
          </a:r>
        </a:p>
      </dgm:t>
    </dgm:pt>
    <dgm:pt modelId="{0BAC3E58-E79D-4943-9CEF-E2A49E91DDE0}" type="parTrans" cxnId="{851423BE-CE1C-4A66-9E17-32F9741507D2}">
      <dgm:prSet/>
      <dgm:spPr/>
      <dgm:t>
        <a:bodyPr/>
        <a:lstStyle/>
        <a:p>
          <a:endParaRPr lang="en-US"/>
        </a:p>
      </dgm:t>
    </dgm:pt>
    <dgm:pt modelId="{DD4B96E4-6358-4109-8668-8D4D2B80DA7E}" type="sibTrans" cxnId="{851423BE-CE1C-4A66-9E17-32F9741507D2}">
      <dgm:prSet/>
      <dgm:spPr/>
      <dgm:t>
        <a:bodyPr/>
        <a:lstStyle/>
        <a:p>
          <a:endParaRPr lang="en-US"/>
        </a:p>
      </dgm:t>
    </dgm:pt>
    <dgm:pt modelId="{750D044B-6045-461D-9130-05D2DD068F08}">
      <dgm:prSet custT="1"/>
      <dgm:spPr/>
      <dgm:t>
        <a:bodyPr/>
        <a:lstStyle/>
        <a:p>
          <a:pPr marL="0" indent="360363"/>
          <a:r>
            <a:rPr lang="en-US" sz="3000" dirty="0"/>
            <a:t>* </a:t>
          </a:r>
          <a:r>
            <a:rPr lang="en-US" sz="2800" dirty="0"/>
            <a:t>healthy lifestyle is associated with a lower risk of recur</a:t>
          </a:r>
          <a:r>
            <a:rPr lang="en-US" sz="3000" dirty="0"/>
            <a:t>rence</a:t>
          </a:r>
        </a:p>
      </dgm:t>
    </dgm:pt>
    <dgm:pt modelId="{6A15159F-8C9F-4EB4-9A3D-2613F7A27929}" type="parTrans" cxnId="{08A9B2EB-F9F1-4E7A-B284-1F7640FC1E80}">
      <dgm:prSet/>
      <dgm:spPr/>
      <dgm:t>
        <a:bodyPr/>
        <a:lstStyle/>
        <a:p>
          <a:endParaRPr lang="en-US"/>
        </a:p>
      </dgm:t>
    </dgm:pt>
    <dgm:pt modelId="{C4E2F464-4A94-4A1A-9BBA-9928C7A91BDB}" type="sibTrans" cxnId="{08A9B2EB-F9F1-4E7A-B284-1F7640FC1E80}">
      <dgm:prSet/>
      <dgm:spPr/>
      <dgm:t>
        <a:bodyPr/>
        <a:lstStyle/>
        <a:p>
          <a:endParaRPr lang="en-US"/>
        </a:p>
      </dgm:t>
    </dgm:pt>
    <dgm:pt modelId="{1EAD4141-0B9E-0043-A973-B854311A11DF}" type="pres">
      <dgm:prSet presAssocID="{AF981375-808E-4F55-8EBC-B1FF6495D758}" presName="linear" presStyleCnt="0">
        <dgm:presLayoutVars>
          <dgm:animLvl val="lvl"/>
          <dgm:resizeHandles val="exact"/>
        </dgm:presLayoutVars>
      </dgm:prSet>
      <dgm:spPr/>
    </dgm:pt>
    <dgm:pt modelId="{AF7C7E66-65B8-C542-BD37-A1B9C88892CC}" type="pres">
      <dgm:prSet presAssocID="{2765AD3C-435B-4CEF-BF87-46C17B325B4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BA1B66E-C37C-3049-8C99-55904DFE9B7E}" type="pres">
      <dgm:prSet presAssocID="{BF245123-20C7-44C2-918A-852546FE380C}" presName="spacer" presStyleCnt="0"/>
      <dgm:spPr/>
    </dgm:pt>
    <dgm:pt modelId="{0437F50F-F3B5-7442-9A45-25CD92F57F7A}" type="pres">
      <dgm:prSet presAssocID="{84FEF515-312A-4FB3-BD2F-6A3785E75EC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49013ED-F74D-BD45-B3E0-AEFD7AEC867F}" type="pres">
      <dgm:prSet presAssocID="{CC84E577-71AB-4EA6-A0C5-A11133202668}" presName="spacer" presStyleCnt="0"/>
      <dgm:spPr/>
    </dgm:pt>
    <dgm:pt modelId="{58CD20C3-82E6-1B44-BFDA-F9AFA5C483D1}" type="pres">
      <dgm:prSet presAssocID="{D57C8A25-809E-4A27-B26C-135359CD9B15}" presName="parentText" presStyleLbl="node1" presStyleIdx="2" presStyleCnt="4" custLinFactNeighborX="-95">
        <dgm:presLayoutVars>
          <dgm:chMax val="0"/>
          <dgm:bulletEnabled val="1"/>
        </dgm:presLayoutVars>
      </dgm:prSet>
      <dgm:spPr/>
    </dgm:pt>
    <dgm:pt modelId="{139E6AFF-93E4-8A4D-8129-5B9ECC0349CB}" type="pres">
      <dgm:prSet presAssocID="{DD4B96E4-6358-4109-8668-8D4D2B80DA7E}" presName="spacer" presStyleCnt="0"/>
      <dgm:spPr/>
    </dgm:pt>
    <dgm:pt modelId="{FE6E4A6D-B36D-C842-BABE-C4AA205262C9}" type="pres">
      <dgm:prSet presAssocID="{750D044B-6045-461D-9130-05D2DD068F0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F8C4307-0AAE-CA49-BDC0-C11F7E4AC0FC}" type="presOf" srcId="{D57C8A25-809E-4A27-B26C-135359CD9B15}" destId="{58CD20C3-82E6-1B44-BFDA-F9AFA5C483D1}" srcOrd="0" destOrd="0" presId="urn:microsoft.com/office/officeart/2005/8/layout/vList2"/>
    <dgm:cxn modelId="{D7BC793E-3D0F-934C-AA52-11B779DE0E85}" type="presOf" srcId="{750D044B-6045-461D-9130-05D2DD068F08}" destId="{FE6E4A6D-B36D-C842-BABE-C4AA205262C9}" srcOrd="0" destOrd="0" presId="urn:microsoft.com/office/officeart/2005/8/layout/vList2"/>
    <dgm:cxn modelId="{042B413F-6985-0C4A-8848-AC3738B91557}" type="presOf" srcId="{2765AD3C-435B-4CEF-BF87-46C17B325B46}" destId="{AF7C7E66-65B8-C542-BD37-A1B9C88892CC}" srcOrd="0" destOrd="0" presId="urn:microsoft.com/office/officeart/2005/8/layout/vList2"/>
    <dgm:cxn modelId="{E7940741-8268-C644-A0F5-9E3C0EE82381}" type="presOf" srcId="{AF981375-808E-4F55-8EBC-B1FF6495D758}" destId="{1EAD4141-0B9E-0043-A973-B854311A11DF}" srcOrd="0" destOrd="0" presId="urn:microsoft.com/office/officeart/2005/8/layout/vList2"/>
    <dgm:cxn modelId="{56D78A66-7AF3-4325-8F69-4BEF5EDC6A31}" srcId="{AF981375-808E-4F55-8EBC-B1FF6495D758}" destId="{84FEF515-312A-4FB3-BD2F-6A3785E75ECF}" srcOrd="1" destOrd="0" parTransId="{0DACF6A3-520D-4231-B925-D72F7ADC5768}" sibTransId="{CC84E577-71AB-4EA6-A0C5-A11133202668}"/>
    <dgm:cxn modelId="{6125E3B6-C72D-4121-99E5-A71B4FEA6A3D}" srcId="{AF981375-808E-4F55-8EBC-B1FF6495D758}" destId="{2765AD3C-435B-4CEF-BF87-46C17B325B46}" srcOrd="0" destOrd="0" parTransId="{43186A5A-9319-4451-9453-3B53307A6EC7}" sibTransId="{BF245123-20C7-44C2-918A-852546FE380C}"/>
    <dgm:cxn modelId="{851423BE-CE1C-4A66-9E17-32F9741507D2}" srcId="{AF981375-808E-4F55-8EBC-B1FF6495D758}" destId="{D57C8A25-809E-4A27-B26C-135359CD9B15}" srcOrd="2" destOrd="0" parTransId="{0BAC3E58-E79D-4943-9CEF-E2A49E91DDE0}" sibTransId="{DD4B96E4-6358-4109-8668-8D4D2B80DA7E}"/>
    <dgm:cxn modelId="{08A9B2EB-F9F1-4E7A-B284-1F7640FC1E80}" srcId="{AF981375-808E-4F55-8EBC-B1FF6495D758}" destId="{750D044B-6045-461D-9130-05D2DD068F08}" srcOrd="3" destOrd="0" parTransId="{6A15159F-8C9F-4EB4-9A3D-2613F7A27929}" sibTransId="{C4E2F464-4A94-4A1A-9BBA-9928C7A91BDB}"/>
    <dgm:cxn modelId="{91BACBF8-1530-9E4F-8556-D5EBE20E312F}" type="presOf" srcId="{84FEF515-312A-4FB3-BD2F-6A3785E75ECF}" destId="{0437F50F-F3B5-7442-9A45-25CD92F57F7A}" srcOrd="0" destOrd="0" presId="urn:microsoft.com/office/officeart/2005/8/layout/vList2"/>
    <dgm:cxn modelId="{25DC5310-46D4-2248-8EE4-E8EF41AFB886}" type="presParOf" srcId="{1EAD4141-0B9E-0043-A973-B854311A11DF}" destId="{AF7C7E66-65B8-C542-BD37-A1B9C88892CC}" srcOrd="0" destOrd="0" presId="urn:microsoft.com/office/officeart/2005/8/layout/vList2"/>
    <dgm:cxn modelId="{03A23BC4-CCB1-0547-8BAA-F7EA3F253D0B}" type="presParOf" srcId="{1EAD4141-0B9E-0043-A973-B854311A11DF}" destId="{9BA1B66E-C37C-3049-8C99-55904DFE9B7E}" srcOrd="1" destOrd="0" presId="urn:microsoft.com/office/officeart/2005/8/layout/vList2"/>
    <dgm:cxn modelId="{1D1CEC53-1ACF-9644-BBFA-05C3DE08EEEF}" type="presParOf" srcId="{1EAD4141-0B9E-0043-A973-B854311A11DF}" destId="{0437F50F-F3B5-7442-9A45-25CD92F57F7A}" srcOrd="2" destOrd="0" presId="urn:microsoft.com/office/officeart/2005/8/layout/vList2"/>
    <dgm:cxn modelId="{14A96B22-6406-2F4E-A78B-9C504B8A1077}" type="presParOf" srcId="{1EAD4141-0B9E-0043-A973-B854311A11DF}" destId="{E49013ED-F74D-BD45-B3E0-AEFD7AEC867F}" srcOrd="3" destOrd="0" presId="urn:microsoft.com/office/officeart/2005/8/layout/vList2"/>
    <dgm:cxn modelId="{492BF760-7991-5C44-A8A3-24507F960887}" type="presParOf" srcId="{1EAD4141-0B9E-0043-A973-B854311A11DF}" destId="{58CD20C3-82E6-1B44-BFDA-F9AFA5C483D1}" srcOrd="4" destOrd="0" presId="urn:microsoft.com/office/officeart/2005/8/layout/vList2"/>
    <dgm:cxn modelId="{F89287B7-FE7E-5444-AF96-7A7E70AF524E}" type="presParOf" srcId="{1EAD4141-0B9E-0043-A973-B854311A11DF}" destId="{139E6AFF-93E4-8A4D-8129-5B9ECC0349CB}" srcOrd="5" destOrd="0" presId="urn:microsoft.com/office/officeart/2005/8/layout/vList2"/>
    <dgm:cxn modelId="{7A0466AD-AE75-5C45-8138-8422BD34935B}" type="presParOf" srcId="{1EAD4141-0B9E-0043-A973-B854311A11DF}" destId="{FE6E4A6D-B36D-C842-BABE-C4AA205262C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E6D153-7F04-4587-9AC0-C5BC466E170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EA8443C-30AD-48A3-B199-91513DD25890}">
      <dgm:prSet custT="1"/>
      <dgm:spPr/>
      <dgm:t>
        <a:bodyPr/>
        <a:lstStyle/>
        <a:p>
          <a:r>
            <a:rPr lang="en-US" sz="3200" b="1" dirty="0"/>
            <a:t>c. Lifestyle modifications</a:t>
          </a:r>
        </a:p>
      </dgm:t>
    </dgm:pt>
    <dgm:pt modelId="{1AB8AA31-740D-4C08-9CD7-1EABC9921314}" type="parTrans" cxnId="{81F7D1BE-8DDF-45D8-878E-D6C1E34654B8}">
      <dgm:prSet/>
      <dgm:spPr/>
      <dgm:t>
        <a:bodyPr/>
        <a:lstStyle/>
        <a:p>
          <a:endParaRPr lang="en-US"/>
        </a:p>
      </dgm:t>
    </dgm:pt>
    <dgm:pt modelId="{C1BEC1F2-D786-43AD-AB28-7DDDF1185E45}" type="sibTrans" cxnId="{81F7D1BE-8DDF-45D8-878E-D6C1E34654B8}">
      <dgm:prSet/>
      <dgm:spPr/>
      <dgm:t>
        <a:bodyPr/>
        <a:lstStyle/>
        <a:p>
          <a:endParaRPr lang="en-US"/>
        </a:p>
      </dgm:t>
    </dgm:pt>
    <dgm:pt modelId="{50AAED8A-59DA-4E23-8DFB-731935DD4197}">
      <dgm:prSet custT="1"/>
      <dgm:spPr/>
      <dgm:t>
        <a:bodyPr/>
        <a:lstStyle/>
        <a:p>
          <a:r>
            <a:rPr lang="en-US" sz="2800" dirty="0"/>
            <a:t>     Healthy lifestyle includes..</a:t>
          </a:r>
        </a:p>
      </dgm:t>
    </dgm:pt>
    <dgm:pt modelId="{270756AB-6065-4BF9-BC9F-361E9590989A}" type="parTrans" cxnId="{67222A7E-5E9E-4D93-856E-F517C216E50C}">
      <dgm:prSet/>
      <dgm:spPr/>
      <dgm:t>
        <a:bodyPr/>
        <a:lstStyle/>
        <a:p>
          <a:endParaRPr lang="en-US"/>
        </a:p>
      </dgm:t>
    </dgm:pt>
    <dgm:pt modelId="{E11521FC-046B-4CB0-95C1-88D5B2850712}" type="sibTrans" cxnId="{67222A7E-5E9E-4D93-856E-F517C216E50C}">
      <dgm:prSet/>
      <dgm:spPr/>
      <dgm:t>
        <a:bodyPr/>
        <a:lstStyle/>
        <a:p>
          <a:endParaRPr lang="en-US"/>
        </a:p>
      </dgm:t>
    </dgm:pt>
    <dgm:pt modelId="{C1E4DFB6-C3F2-40AC-9B2B-7C34CE489DC1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500" dirty="0" err="1"/>
            <a:t>i</a:t>
          </a:r>
          <a:r>
            <a:rPr lang="en-US" sz="500" dirty="0"/>
            <a:t>.                                            </a:t>
          </a:r>
          <a:r>
            <a:rPr lang="en-US" sz="2400" dirty="0"/>
            <a:t>achieve &amp; maintain a healthy weight through regular exercise (at least 150 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2400" dirty="0"/>
            <a:t>          minutes/week) &amp; dietary modifications</a:t>
          </a:r>
          <a:r>
            <a:rPr lang="en-US" sz="2400" baseline="30000" dirty="0"/>
            <a:t>156</a:t>
          </a:r>
        </a:p>
      </dgm:t>
    </dgm:pt>
    <dgm:pt modelId="{ACF4A3B8-E876-4355-A9A9-44CA5A013085}" type="parTrans" cxnId="{21D90C37-53BB-4107-8F77-B042F37630A0}">
      <dgm:prSet/>
      <dgm:spPr/>
      <dgm:t>
        <a:bodyPr/>
        <a:lstStyle/>
        <a:p>
          <a:endParaRPr lang="en-US"/>
        </a:p>
      </dgm:t>
    </dgm:pt>
    <dgm:pt modelId="{6EE59000-6C66-4A49-9F8E-1E79DF89C0E4}" type="sibTrans" cxnId="{21D90C37-53BB-4107-8F77-B042F37630A0}">
      <dgm:prSet/>
      <dgm:spPr/>
      <dgm:t>
        <a:bodyPr/>
        <a:lstStyle/>
        <a:p>
          <a:endParaRPr lang="en-US"/>
        </a:p>
      </dgm:t>
    </dgm:pt>
    <dgm:pt modelId="{AF6CE415-33D2-47D0-82BC-8602EFB7228E}">
      <dgm:prSet custT="1"/>
      <dgm:spPr/>
      <dgm:t>
        <a:bodyPr/>
        <a:lstStyle/>
        <a:p>
          <a:r>
            <a:rPr lang="en-US" sz="2400" dirty="0"/>
            <a:t>          limit alcohol intake to below 5 units per week</a:t>
          </a:r>
          <a:r>
            <a:rPr lang="en-US" sz="2400" baseline="30000" dirty="0"/>
            <a:t>25</a:t>
          </a:r>
        </a:p>
      </dgm:t>
    </dgm:pt>
    <dgm:pt modelId="{01BF4EE4-2AD2-421B-9E3C-258CF5FCF652}" type="parTrans" cxnId="{0A27916B-0755-40CF-BB8F-C7F0B537BADB}">
      <dgm:prSet/>
      <dgm:spPr/>
      <dgm:t>
        <a:bodyPr/>
        <a:lstStyle/>
        <a:p>
          <a:endParaRPr lang="en-US"/>
        </a:p>
      </dgm:t>
    </dgm:pt>
    <dgm:pt modelId="{0CD0522F-0FC1-490E-B554-878B84D310BC}" type="sibTrans" cxnId="{0A27916B-0755-40CF-BB8F-C7F0B537BADB}">
      <dgm:prSet/>
      <dgm:spPr/>
      <dgm:t>
        <a:bodyPr/>
        <a:lstStyle/>
        <a:p>
          <a:endParaRPr lang="en-US"/>
        </a:p>
      </dgm:t>
    </dgm:pt>
    <dgm:pt modelId="{443C8EA0-3EE0-4C21-9E94-50D5DD538226}">
      <dgm:prSet custT="1"/>
      <dgm:spPr/>
      <dgm:t>
        <a:bodyPr/>
        <a:lstStyle/>
        <a:p>
          <a:r>
            <a:rPr lang="en-US" sz="2400" dirty="0"/>
            <a:t>         smoking cessation</a:t>
          </a:r>
          <a:r>
            <a:rPr lang="en-US" sz="2400" baseline="30000" dirty="0"/>
            <a:t>25</a:t>
          </a:r>
        </a:p>
      </dgm:t>
    </dgm:pt>
    <dgm:pt modelId="{DB577F51-2894-4D02-BB7E-F97C547FA5F6}" type="parTrans" cxnId="{5E0C8D6A-5D20-4B5D-B7D0-22B1BD91865F}">
      <dgm:prSet/>
      <dgm:spPr/>
      <dgm:t>
        <a:bodyPr/>
        <a:lstStyle/>
        <a:p>
          <a:endParaRPr lang="en-US"/>
        </a:p>
      </dgm:t>
    </dgm:pt>
    <dgm:pt modelId="{92F6B216-5F10-4FE3-9F9C-3511BB98FC4A}" type="sibTrans" cxnId="{5E0C8D6A-5D20-4B5D-B7D0-22B1BD91865F}">
      <dgm:prSet/>
      <dgm:spPr/>
      <dgm:t>
        <a:bodyPr/>
        <a:lstStyle/>
        <a:p>
          <a:endParaRPr lang="en-US"/>
        </a:p>
      </dgm:t>
    </dgm:pt>
    <dgm:pt modelId="{548ED2F8-8BF2-E145-A8F3-687E9C9D18D1}" type="pres">
      <dgm:prSet presAssocID="{55E6D153-7F04-4587-9AC0-C5BC466E1703}" presName="linear" presStyleCnt="0">
        <dgm:presLayoutVars>
          <dgm:animLvl val="lvl"/>
          <dgm:resizeHandles val="exact"/>
        </dgm:presLayoutVars>
      </dgm:prSet>
      <dgm:spPr/>
    </dgm:pt>
    <dgm:pt modelId="{1C0A8F68-2810-1B45-A72D-75B46CE4114D}" type="pres">
      <dgm:prSet presAssocID="{2EA8443C-30AD-48A3-B199-91513DD25890}" presName="parentText" presStyleLbl="node1" presStyleIdx="0" presStyleCnt="5" custLinFactY="-100000" custLinFactNeighborX="0" custLinFactNeighborY="-115808">
        <dgm:presLayoutVars>
          <dgm:chMax val="0"/>
          <dgm:bulletEnabled val="1"/>
        </dgm:presLayoutVars>
      </dgm:prSet>
      <dgm:spPr/>
    </dgm:pt>
    <dgm:pt modelId="{4102833B-2779-8844-9322-0ECC5BCBC5D8}" type="pres">
      <dgm:prSet presAssocID="{C1BEC1F2-D786-43AD-AB28-7DDDF1185E45}" presName="spacer" presStyleCnt="0"/>
      <dgm:spPr/>
    </dgm:pt>
    <dgm:pt modelId="{4C369DFD-7C7F-4F48-884C-339B469530EA}" type="pres">
      <dgm:prSet presAssocID="{50AAED8A-59DA-4E23-8DFB-731935DD419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8E3532D-BCCC-8A48-A140-6B417A26ED9E}" type="pres">
      <dgm:prSet presAssocID="{E11521FC-046B-4CB0-95C1-88D5B2850712}" presName="spacer" presStyleCnt="0"/>
      <dgm:spPr/>
    </dgm:pt>
    <dgm:pt modelId="{83A0D63D-4686-0141-995B-B0F40677BE01}" type="pres">
      <dgm:prSet presAssocID="{C1E4DFB6-C3F2-40AC-9B2B-7C34CE489DC1}" presName="parentText" presStyleLbl="node1" presStyleIdx="2" presStyleCnt="5" custLinFactY="-2104" custLinFactNeighborY="-100000">
        <dgm:presLayoutVars>
          <dgm:chMax val="0"/>
          <dgm:bulletEnabled val="1"/>
        </dgm:presLayoutVars>
      </dgm:prSet>
      <dgm:spPr/>
    </dgm:pt>
    <dgm:pt modelId="{4650B860-991C-DD49-8A8F-251F3573FE5E}" type="pres">
      <dgm:prSet presAssocID="{6EE59000-6C66-4A49-9F8E-1E79DF89C0E4}" presName="spacer" presStyleCnt="0"/>
      <dgm:spPr/>
    </dgm:pt>
    <dgm:pt modelId="{C114294D-BFF0-C641-AF5D-A9CD9BFDF460}" type="pres">
      <dgm:prSet presAssocID="{AF6CE415-33D2-47D0-82BC-8602EFB7228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203B266-3BA9-4F4E-BDCB-BB783EBB0292}" type="pres">
      <dgm:prSet presAssocID="{0CD0522F-0FC1-490E-B554-878B84D310BC}" presName="spacer" presStyleCnt="0"/>
      <dgm:spPr/>
    </dgm:pt>
    <dgm:pt modelId="{FB170DC4-B673-304B-BC77-8F8A88FC73D1}" type="pres">
      <dgm:prSet presAssocID="{443C8EA0-3EE0-4C21-9E94-50D5DD53822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E0D9D33-DC4D-9241-9B2E-C9978A388822}" type="presOf" srcId="{AF6CE415-33D2-47D0-82BC-8602EFB7228E}" destId="{C114294D-BFF0-C641-AF5D-A9CD9BFDF460}" srcOrd="0" destOrd="0" presId="urn:microsoft.com/office/officeart/2005/8/layout/vList2"/>
    <dgm:cxn modelId="{21D90C37-53BB-4107-8F77-B042F37630A0}" srcId="{55E6D153-7F04-4587-9AC0-C5BC466E1703}" destId="{C1E4DFB6-C3F2-40AC-9B2B-7C34CE489DC1}" srcOrd="2" destOrd="0" parTransId="{ACF4A3B8-E876-4355-A9A9-44CA5A013085}" sibTransId="{6EE59000-6C66-4A49-9F8E-1E79DF89C0E4}"/>
    <dgm:cxn modelId="{E22F7F67-06A2-CF4E-97B0-3F145A76EF74}" type="presOf" srcId="{55E6D153-7F04-4587-9AC0-C5BC466E1703}" destId="{548ED2F8-8BF2-E145-A8F3-687E9C9D18D1}" srcOrd="0" destOrd="0" presId="urn:microsoft.com/office/officeart/2005/8/layout/vList2"/>
    <dgm:cxn modelId="{5E0C8D6A-5D20-4B5D-B7D0-22B1BD91865F}" srcId="{55E6D153-7F04-4587-9AC0-C5BC466E1703}" destId="{443C8EA0-3EE0-4C21-9E94-50D5DD538226}" srcOrd="4" destOrd="0" parTransId="{DB577F51-2894-4D02-BB7E-F97C547FA5F6}" sibTransId="{92F6B216-5F10-4FE3-9F9C-3511BB98FC4A}"/>
    <dgm:cxn modelId="{0A27916B-0755-40CF-BB8F-C7F0B537BADB}" srcId="{55E6D153-7F04-4587-9AC0-C5BC466E1703}" destId="{AF6CE415-33D2-47D0-82BC-8602EFB7228E}" srcOrd="3" destOrd="0" parTransId="{01BF4EE4-2AD2-421B-9E3C-258CF5FCF652}" sibTransId="{0CD0522F-0FC1-490E-B554-878B84D310BC}"/>
    <dgm:cxn modelId="{79BF077A-289D-CA4C-9C40-4859B7F1D25B}" type="presOf" srcId="{C1E4DFB6-C3F2-40AC-9B2B-7C34CE489DC1}" destId="{83A0D63D-4686-0141-995B-B0F40677BE01}" srcOrd="0" destOrd="0" presId="urn:microsoft.com/office/officeart/2005/8/layout/vList2"/>
    <dgm:cxn modelId="{67222A7E-5E9E-4D93-856E-F517C216E50C}" srcId="{55E6D153-7F04-4587-9AC0-C5BC466E1703}" destId="{50AAED8A-59DA-4E23-8DFB-731935DD4197}" srcOrd="1" destOrd="0" parTransId="{270756AB-6065-4BF9-BC9F-361E9590989A}" sibTransId="{E11521FC-046B-4CB0-95C1-88D5B2850712}"/>
    <dgm:cxn modelId="{0086868E-4B7C-7D47-9302-FF0B7ABDFE94}" type="presOf" srcId="{2EA8443C-30AD-48A3-B199-91513DD25890}" destId="{1C0A8F68-2810-1B45-A72D-75B46CE4114D}" srcOrd="0" destOrd="0" presId="urn:microsoft.com/office/officeart/2005/8/layout/vList2"/>
    <dgm:cxn modelId="{81F7D1BE-8DDF-45D8-878E-D6C1E34654B8}" srcId="{55E6D153-7F04-4587-9AC0-C5BC466E1703}" destId="{2EA8443C-30AD-48A3-B199-91513DD25890}" srcOrd="0" destOrd="0" parTransId="{1AB8AA31-740D-4C08-9CD7-1EABC9921314}" sibTransId="{C1BEC1F2-D786-43AD-AB28-7DDDF1185E45}"/>
    <dgm:cxn modelId="{F150DFC9-1BA4-3141-8D65-4BAA0D7E9A9F}" type="presOf" srcId="{443C8EA0-3EE0-4C21-9E94-50D5DD538226}" destId="{FB170DC4-B673-304B-BC77-8F8A88FC73D1}" srcOrd="0" destOrd="0" presId="urn:microsoft.com/office/officeart/2005/8/layout/vList2"/>
    <dgm:cxn modelId="{5FD76BE1-D70B-A042-87EE-C28A6AE64D3C}" type="presOf" srcId="{50AAED8A-59DA-4E23-8DFB-731935DD4197}" destId="{4C369DFD-7C7F-4F48-884C-339B469530EA}" srcOrd="0" destOrd="0" presId="urn:microsoft.com/office/officeart/2005/8/layout/vList2"/>
    <dgm:cxn modelId="{6450CA65-7C9C-A44C-87A3-36E568F9154A}" type="presParOf" srcId="{548ED2F8-8BF2-E145-A8F3-687E9C9D18D1}" destId="{1C0A8F68-2810-1B45-A72D-75B46CE4114D}" srcOrd="0" destOrd="0" presId="urn:microsoft.com/office/officeart/2005/8/layout/vList2"/>
    <dgm:cxn modelId="{491B03E3-60A6-B942-A1CF-4E132F5E01B8}" type="presParOf" srcId="{548ED2F8-8BF2-E145-A8F3-687E9C9D18D1}" destId="{4102833B-2779-8844-9322-0ECC5BCBC5D8}" srcOrd="1" destOrd="0" presId="urn:microsoft.com/office/officeart/2005/8/layout/vList2"/>
    <dgm:cxn modelId="{929B64B3-D5F8-654E-BB2F-0F315BCDA9FC}" type="presParOf" srcId="{548ED2F8-8BF2-E145-A8F3-687E9C9D18D1}" destId="{4C369DFD-7C7F-4F48-884C-339B469530EA}" srcOrd="2" destOrd="0" presId="urn:microsoft.com/office/officeart/2005/8/layout/vList2"/>
    <dgm:cxn modelId="{FE0DADF4-6F79-DA4F-84A3-DFA5517DF31B}" type="presParOf" srcId="{548ED2F8-8BF2-E145-A8F3-687E9C9D18D1}" destId="{08E3532D-BCCC-8A48-A140-6B417A26ED9E}" srcOrd="3" destOrd="0" presId="urn:microsoft.com/office/officeart/2005/8/layout/vList2"/>
    <dgm:cxn modelId="{93B924A9-8C61-3341-A376-CC72081DF6F2}" type="presParOf" srcId="{548ED2F8-8BF2-E145-A8F3-687E9C9D18D1}" destId="{83A0D63D-4686-0141-995B-B0F40677BE01}" srcOrd="4" destOrd="0" presId="urn:microsoft.com/office/officeart/2005/8/layout/vList2"/>
    <dgm:cxn modelId="{31A43994-CDA7-5C42-A448-E9DA45A27537}" type="presParOf" srcId="{548ED2F8-8BF2-E145-A8F3-687E9C9D18D1}" destId="{4650B860-991C-DD49-8A8F-251F3573FE5E}" srcOrd="5" destOrd="0" presId="urn:microsoft.com/office/officeart/2005/8/layout/vList2"/>
    <dgm:cxn modelId="{62B833AC-8B31-8C43-AB15-CFE2C034D970}" type="presParOf" srcId="{548ED2F8-8BF2-E145-A8F3-687E9C9D18D1}" destId="{C114294D-BFF0-C641-AF5D-A9CD9BFDF460}" srcOrd="6" destOrd="0" presId="urn:microsoft.com/office/officeart/2005/8/layout/vList2"/>
    <dgm:cxn modelId="{9425FF02-0B2D-4645-BDBF-913B8D6AF879}" type="presParOf" srcId="{548ED2F8-8BF2-E145-A8F3-687E9C9D18D1}" destId="{9203B266-3BA9-4F4E-BDCB-BB783EBB0292}" srcOrd="7" destOrd="0" presId="urn:microsoft.com/office/officeart/2005/8/layout/vList2"/>
    <dgm:cxn modelId="{914F4FA6-6E75-D741-B952-3C2F0F708501}" type="presParOf" srcId="{548ED2F8-8BF2-E145-A8F3-687E9C9D18D1}" destId="{FB170DC4-B673-304B-BC77-8F8A88FC73D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C7E66-65B8-C542-BD37-A1B9C88892CC}">
      <dsp:nvSpPr>
        <dsp:cNvPr id="0" name=""/>
        <dsp:cNvSpPr/>
      </dsp:nvSpPr>
      <dsp:spPr>
        <a:xfrm>
          <a:off x="0" y="19907"/>
          <a:ext cx="10117421" cy="8236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/>
            <a:t>c. </a:t>
          </a:r>
          <a:r>
            <a:rPr lang="en-US" sz="3200" b="1" kern="1200" dirty="0"/>
            <a:t>Lifestyle modifications</a:t>
          </a:r>
        </a:p>
      </dsp:txBody>
      <dsp:txXfrm>
        <a:off x="40209" y="60116"/>
        <a:ext cx="10037003" cy="743262"/>
      </dsp:txXfrm>
    </dsp:sp>
    <dsp:sp modelId="{0437F50F-F3B5-7442-9A45-25CD92F57F7A}">
      <dsp:nvSpPr>
        <dsp:cNvPr id="0" name=""/>
        <dsp:cNvSpPr/>
      </dsp:nvSpPr>
      <dsp:spPr>
        <a:xfrm>
          <a:off x="0" y="970308"/>
          <a:ext cx="10117421" cy="823680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360363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* </a:t>
          </a:r>
          <a:r>
            <a:rPr lang="en-US" sz="2800" kern="1200" dirty="0"/>
            <a:t>an adjunct to standard breast cancer treatment</a:t>
          </a:r>
          <a:r>
            <a:rPr lang="en-US" sz="2800" kern="1200" baseline="30000" dirty="0"/>
            <a:t>156</a:t>
          </a:r>
        </a:p>
      </dsp:txBody>
      <dsp:txXfrm>
        <a:off x="40209" y="1010517"/>
        <a:ext cx="10037003" cy="743262"/>
      </dsp:txXfrm>
    </dsp:sp>
    <dsp:sp modelId="{58CD20C3-82E6-1B44-BFDA-F9AFA5C483D1}">
      <dsp:nvSpPr>
        <dsp:cNvPr id="0" name=""/>
        <dsp:cNvSpPr/>
      </dsp:nvSpPr>
      <dsp:spPr>
        <a:xfrm>
          <a:off x="0" y="1920708"/>
          <a:ext cx="10117421" cy="82368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360363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* </a:t>
          </a:r>
          <a:r>
            <a:rPr lang="en-US" sz="2800" kern="1200" dirty="0"/>
            <a:t>patients should have balance diet &amp; maintain lean body mass</a:t>
          </a:r>
        </a:p>
      </dsp:txBody>
      <dsp:txXfrm>
        <a:off x="40209" y="1960917"/>
        <a:ext cx="10037003" cy="743262"/>
      </dsp:txXfrm>
    </dsp:sp>
    <dsp:sp modelId="{FE6E4A6D-B36D-C842-BABE-C4AA205262C9}">
      <dsp:nvSpPr>
        <dsp:cNvPr id="0" name=""/>
        <dsp:cNvSpPr/>
      </dsp:nvSpPr>
      <dsp:spPr>
        <a:xfrm>
          <a:off x="0" y="2871108"/>
          <a:ext cx="10117421" cy="82368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360363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* </a:t>
          </a:r>
          <a:r>
            <a:rPr lang="en-US" sz="2800" kern="1200" dirty="0"/>
            <a:t>healthy lifestyle is associated with a lower risk of recur</a:t>
          </a:r>
          <a:r>
            <a:rPr lang="en-US" sz="3000" kern="1200" dirty="0"/>
            <a:t>rence</a:t>
          </a:r>
        </a:p>
      </dsp:txBody>
      <dsp:txXfrm>
        <a:off x="40209" y="2911317"/>
        <a:ext cx="10037003" cy="7432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A8F68-2810-1B45-A72D-75B46CE4114D}">
      <dsp:nvSpPr>
        <dsp:cNvPr id="0" name=""/>
        <dsp:cNvSpPr/>
      </dsp:nvSpPr>
      <dsp:spPr>
        <a:xfrm>
          <a:off x="0" y="0"/>
          <a:ext cx="10062354" cy="7440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c. Lifestyle modifications</a:t>
          </a:r>
        </a:p>
      </dsp:txBody>
      <dsp:txXfrm>
        <a:off x="36320" y="36320"/>
        <a:ext cx="9989714" cy="671375"/>
      </dsp:txXfrm>
    </dsp:sp>
    <dsp:sp modelId="{4C369DFD-7C7F-4F48-884C-339B469530EA}">
      <dsp:nvSpPr>
        <dsp:cNvPr id="0" name=""/>
        <dsp:cNvSpPr/>
      </dsp:nvSpPr>
      <dsp:spPr>
        <a:xfrm>
          <a:off x="0" y="758149"/>
          <a:ext cx="10062354" cy="744015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    Healthy lifestyle includes..</a:t>
          </a:r>
        </a:p>
      </dsp:txBody>
      <dsp:txXfrm>
        <a:off x="36320" y="794469"/>
        <a:ext cx="9989714" cy="671375"/>
      </dsp:txXfrm>
    </dsp:sp>
    <dsp:sp modelId="{83A0D63D-4686-0141-995B-B0F40677BE01}">
      <dsp:nvSpPr>
        <dsp:cNvPr id="0" name=""/>
        <dsp:cNvSpPr/>
      </dsp:nvSpPr>
      <dsp:spPr>
        <a:xfrm>
          <a:off x="0" y="1486510"/>
          <a:ext cx="10062354" cy="744015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l" defTabSz="2222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500" kern="1200" dirty="0" err="1"/>
            <a:t>i</a:t>
          </a:r>
          <a:r>
            <a:rPr lang="en-US" sz="500" kern="1200" dirty="0"/>
            <a:t>.                                            </a:t>
          </a:r>
          <a:r>
            <a:rPr lang="en-US" sz="2400" kern="1200" dirty="0"/>
            <a:t>achieve &amp; maintain a healthy weight through regular exercise (at least 150   </a:t>
          </a:r>
        </a:p>
        <a:p>
          <a:pPr marL="0" lvl="0" indent="0" algn="l" defTabSz="2222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kern="1200" dirty="0"/>
            <a:t>          minutes/week) &amp; dietary modifications</a:t>
          </a:r>
          <a:r>
            <a:rPr lang="en-US" sz="2400" kern="1200" baseline="30000" dirty="0"/>
            <a:t>156</a:t>
          </a:r>
        </a:p>
      </dsp:txBody>
      <dsp:txXfrm>
        <a:off x="36320" y="1522830"/>
        <a:ext cx="9989714" cy="671375"/>
      </dsp:txXfrm>
    </dsp:sp>
    <dsp:sp modelId="{C114294D-BFF0-C641-AF5D-A9CD9BFDF460}">
      <dsp:nvSpPr>
        <dsp:cNvPr id="0" name=""/>
        <dsp:cNvSpPr/>
      </dsp:nvSpPr>
      <dsp:spPr>
        <a:xfrm>
          <a:off x="0" y="2270845"/>
          <a:ext cx="10062354" cy="744015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          limit alcohol intake to below 5 units per week</a:t>
          </a:r>
          <a:r>
            <a:rPr lang="en-US" sz="2400" kern="1200" baseline="30000" dirty="0"/>
            <a:t>25</a:t>
          </a:r>
        </a:p>
      </dsp:txBody>
      <dsp:txXfrm>
        <a:off x="36320" y="2307165"/>
        <a:ext cx="9989714" cy="671375"/>
      </dsp:txXfrm>
    </dsp:sp>
    <dsp:sp modelId="{FB170DC4-B673-304B-BC77-8F8A88FC73D1}">
      <dsp:nvSpPr>
        <dsp:cNvPr id="0" name=""/>
        <dsp:cNvSpPr/>
      </dsp:nvSpPr>
      <dsp:spPr>
        <a:xfrm>
          <a:off x="0" y="3027193"/>
          <a:ext cx="10062354" cy="74401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         smoking cessation</a:t>
          </a:r>
          <a:r>
            <a:rPr lang="en-US" sz="2400" kern="1200" baseline="30000" dirty="0"/>
            <a:t>25</a:t>
          </a:r>
        </a:p>
      </dsp:txBody>
      <dsp:txXfrm>
        <a:off x="36320" y="3063513"/>
        <a:ext cx="9989714" cy="671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cna.org.au/about-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cna.org.au/about-us/advocacy/position-statements/breast-care-nurses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cerresearch.my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REFERRAL, FOLLOW-UP &amp; </a:t>
            </a:r>
            <a:r>
              <a:rPr lang="en-US" sz="4000" b="1">
                <a:solidFill>
                  <a:srgbClr val="CC0066"/>
                </a:solidFill>
                <a:latin typeface="+mj-lt"/>
              </a:rPr>
              <a:t>SUPPORTIVE TREATMENT</a:t>
            </a:r>
            <a:endParaRPr lang="en-US" sz="40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4914"/>
            <a:ext cx="9029700" cy="88177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-3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849754"/>
            <a:ext cx="10076873" cy="5635081"/>
          </a:xfrm>
        </p:spPr>
        <p:txBody>
          <a:bodyPr>
            <a:normAutofit fontScale="85000" lnSpcReduction="20000"/>
          </a:bodyPr>
          <a:lstStyle/>
          <a:p>
            <a:pPr marL="360363" indent="-360363">
              <a:buFont typeface="+mj-lt"/>
              <a:buAutoNum type="alphaLcPeriod"/>
            </a:pPr>
            <a:r>
              <a:rPr lang="en-US" sz="3800" b="1" dirty="0"/>
              <a:t>Psychosocial assessment &amp; intervention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3300" dirty="0"/>
              <a:t>local studies impacts on patient’s overall well-being</a:t>
            </a:r>
          </a:p>
          <a:p>
            <a:pPr marL="803275" lvl="1" indent="-174625">
              <a:buFont typeface="Calibri" panose="020F0502020204030204" pitchFamily="34" charset="0"/>
              <a:buChar char="-"/>
            </a:pPr>
            <a:r>
              <a:rPr lang="en-US" sz="2800" dirty="0"/>
              <a:t>half of Malaysian families with cancer survivors experienced financial constraint</a:t>
            </a:r>
            <a:r>
              <a:rPr lang="en-US" sz="2800" baseline="30000" dirty="0"/>
              <a:t>142</a:t>
            </a:r>
          </a:p>
          <a:p>
            <a:pPr marL="803275" lvl="1" indent="-174625">
              <a:buFont typeface="Calibri" panose="020F0502020204030204" pitchFamily="34" charset="0"/>
              <a:buChar char="-"/>
            </a:pPr>
            <a:r>
              <a:rPr lang="en-US" sz="2800" dirty="0"/>
              <a:t>other related issues..</a:t>
            </a:r>
            <a:r>
              <a:rPr lang="en-US" sz="2800" baseline="30000" dirty="0"/>
              <a:t>143 - 150</a:t>
            </a:r>
          </a:p>
          <a:p>
            <a:pPr marL="1081088" lvl="1" indent="-277813">
              <a:buFont typeface="Wingdings" panose="05000000000000000000" pitchFamily="2" charset="2"/>
              <a:buChar char="Ø"/>
            </a:pPr>
            <a:r>
              <a:rPr lang="en-US" dirty="0"/>
              <a:t>lack of constant psychosocial support</a:t>
            </a:r>
          </a:p>
          <a:p>
            <a:pPr marL="1081088" lvl="1" indent="-277813">
              <a:buFont typeface="Wingdings" panose="05000000000000000000" pitchFamily="2" charset="2"/>
              <a:buChar char="Ø"/>
            </a:pPr>
            <a:r>
              <a:rPr lang="en-US" dirty="0"/>
              <a:t>proclivity of undesirable consequences e.g. delaying treatment</a:t>
            </a:r>
          </a:p>
          <a:p>
            <a:pPr marL="533400" indent="0">
              <a:buNone/>
            </a:pPr>
            <a:endParaRPr lang="en-US" sz="14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142. </a:t>
            </a:r>
            <a:r>
              <a:rPr lang="en-US" sz="1600" dirty="0" err="1"/>
              <a:t>Bhoo-Pathy</a:t>
            </a:r>
            <a:r>
              <a:rPr lang="en-US" sz="1600" dirty="0"/>
              <a:t> N, et al. Financial Toxicity After Cancer in a Setting with Universal Health Coverage: A Call for Urgent Action. J Oncol 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</a:t>
            </a:r>
            <a:r>
              <a:rPr lang="en-US" sz="1600" dirty="0" err="1"/>
              <a:t>Pract</a:t>
            </a:r>
            <a:r>
              <a:rPr lang="en-US" sz="1600" dirty="0"/>
              <a:t>. 2019;15(6):e537-e46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143. </a:t>
            </a:r>
            <a:r>
              <a:rPr lang="en-US" sz="1600" dirty="0" err="1"/>
              <a:t>Zulkipli</a:t>
            </a:r>
            <a:r>
              <a:rPr lang="en-US" sz="1600" dirty="0"/>
              <a:t> AF, et al. Use of Complementary and Alternative Medicine Among Newly Diagnosed Breast Cancer Patients in Malaysia: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An Early Report From the </a:t>
            </a:r>
            <a:r>
              <a:rPr lang="en-US" sz="1600" dirty="0" err="1"/>
              <a:t>MyBCC</a:t>
            </a:r>
            <a:r>
              <a:rPr lang="en-US" sz="1600" dirty="0"/>
              <a:t> Study. </a:t>
            </a:r>
            <a:r>
              <a:rPr lang="en-US" sz="1600" dirty="0" err="1"/>
              <a:t>Integr</a:t>
            </a:r>
            <a:r>
              <a:rPr lang="en-US" sz="1600" dirty="0"/>
              <a:t> Cancer </a:t>
            </a:r>
            <a:r>
              <a:rPr lang="en-US" sz="1600" dirty="0" err="1"/>
              <a:t>Ther</a:t>
            </a:r>
            <a:r>
              <a:rPr lang="en-US" sz="1600" dirty="0"/>
              <a:t>. 2018;17(2):312-21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144. Chui PL, et al. Complementary and Alternative Medicine Use and Symptom Burden in Women Undergoing Chemotherapy for 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Breast Cancer in Malaysia. Cancer </a:t>
            </a:r>
            <a:r>
              <a:rPr lang="en-US" sz="1600" dirty="0" err="1"/>
              <a:t>Nurs</a:t>
            </a:r>
            <a:r>
              <a:rPr lang="en-US" sz="1600" dirty="0"/>
              <a:t>. 2018;41(3):189-99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145. </a:t>
            </a:r>
            <a:r>
              <a:rPr lang="en-US" sz="1600" dirty="0" err="1"/>
              <a:t>Mohd</a:t>
            </a:r>
            <a:r>
              <a:rPr lang="en-US" sz="1600" dirty="0"/>
              <a:t> </a:t>
            </a:r>
            <a:r>
              <a:rPr lang="en-US" sz="1600" dirty="0" err="1"/>
              <a:t>Mujar</a:t>
            </a:r>
            <a:r>
              <a:rPr lang="en-US" sz="1600" dirty="0"/>
              <a:t> NM, et al. Complementary and alternative medicine (CAM) use and delays in presentation and diagnosis of breast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cancer patients in public hospitals in Malaysia. </a:t>
            </a:r>
            <a:r>
              <a:rPr lang="en-US" sz="1600" dirty="0" err="1"/>
              <a:t>PLoS</a:t>
            </a:r>
            <a:r>
              <a:rPr lang="en-US" sz="1600" dirty="0"/>
              <a:t> One. 2017;12(4):e0176394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146. Chan CM, et al. Prevalence and characteristics associated with default of treatment and follow-up in patients with cancer. Eur J 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Cancer Care (</a:t>
            </a:r>
            <a:r>
              <a:rPr lang="en-US" sz="1600" dirty="0" err="1"/>
              <a:t>Engl</a:t>
            </a:r>
            <a:r>
              <a:rPr lang="en-US" sz="1600" dirty="0"/>
              <a:t>). 2015;24(6):938-44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147. Yu FQ, et al. Meta-synthesis exploring barriers to health seeking </a:t>
            </a:r>
            <a:r>
              <a:rPr lang="en-US" sz="1600" dirty="0" err="1"/>
              <a:t>behaviour</a:t>
            </a:r>
            <a:r>
              <a:rPr lang="en-US" sz="1600" dirty="0"/>
              <a:t> among Malaysian breast cancer patients. Asian Pac J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Cancer Prev. 2015;16(1):145-52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148. Yip CH, et al. A review of breast cancer research in Malaysia. Med J Malaysia. 2014;69 Suppl A:8-22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149. </a:t>
            </a:r>
            <a:r>
              <a:rPr lang="en-US" sz="1600" dirty="0" err="1"/>
              <a:t>Norsa’adah</a:t>
            </a:r>
            <a:r>
              <a:rPr lang="en-US" sz="1600" dirty="0"/>
              <a:t> B, et al. Understanding barriers to Malaysian women with breast cancer seeking help Asian Pac J Cancer Prev. 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2012;13(8):3723-30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150. </a:t>
            </a:r>
            <a:r>
              <a:rPr lang="en-US" sz="1600" dirty="0" err="1"/>
              <a:t>Taib</a:t>
            </a:r>
            <a:r>
              <a:rPr lang="en-US" sz="1600" dirty="0"/>
              <a:t> NA, et al. </a:t>
            </a:r>
            <a:r>
              <a:rPr lang="en-US" sz="1600" dirty="0" err="1"/>
              <a:t>Recognising</a:t>
            </a:r>
            <a:r>
              <a:rPr lang="en-US" sz="1600" dirty="0"/>
              <a:t> symptoms of breast cancer as a reason for delayed presentation in Asian women--the psycho-socio-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     cultural model for breast symptom appraisal: opportunities for intervention. Asian Pac J Cancer Prev. 2011;12(6):1601-8</a:t>
            </a:r>
            <a:endParaRPr lang="en-MY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2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-4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2"/>
            <a:ext cx="10076873" cy="4399677"/>
          </a:xfrm>
        </p:spPr>
        <p:txBody>
          <a:bodyPr>
            <a:normAutofit fontScale="70000" lnSpcReduction="20000"/>
          </a:bodyPr>
          <a:lstStyle/>
          <a:p>
            <a:pPr marL="360363" indent="-360363">
              <a:buFont typeface="+mj-lt"/>
              <a:buAutoNum type="alphaLcPeriod"/>
            </a:pPr>
            <a:r>
              <a:rPr lang="en-US" sz="4600" b="1" dirty="0"/>
              <a:t>Psychosocial assessment &amp; intervention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000" dirty="0"/>
              <a:t>should be screened for emotional distress</a:t>
            </a:r>
            <a:r>
              <a:rPr lang="en-US" sz="4000" baseline="30000" dirty="0"/>
              <a:t>4</a:t>
            </a:r>
          </a:p>
          <a:p>
            <a:pPr marL="803275" lvl="1" indent="-174625">
              <a:buFont typeface="Calibri" panose="020F0502020204030204" pitchFamily="34" charset="0"/>
              <a:buChar char="-"/>
            </a:pPr>
            <a:r>
              <a:rPr lang="en-US" sz="3400" dirty="0"/>
              <a:t>using validated self-assessment psychological tests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000" dirty="0"/>
              <a:t>should be done at diagnosis, during &amp; after completion of treatment throughout the survivorship period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000" dirty="0"/>
              <a:t>recommended screening tool…</a:t>
            </a:r>
          </a:p>
          <a:p>
            <a:pPr marL="803275" lvl="1" indent="-174625">
              <a:buFont typeface="Calibri" panose="020F0502020204030204" pitchFamily="34" charset="0"/>
              <a:buChar char="-"/>
            </a:pPr>
            <a:r>
              <a:rPr lang="en-US" sz="3400" dirty="0"/>
              <a:t>Patient Health Questionnaire (PHQ)</a:t>
            </a:r>
          </a:p>
          <a:p>
            <a:pPr marL="803275" lvl="1" indent="-174625">
              <a:buFont typeface="Calibri" panose="020F0502020204030204" pitchFamily="34" charset="0"/>
              <a:buChar char="-"/>
            </a:pPr>
            <a:r>
              <a:rPr lang="en-US" sz="3400" dirty="0"/>
              <a:t>Emotion Thermometer (ET)</a:t>
            </a:r>
          </a:p>
          <a:p>
            <a:pPr marL="803275" lvl="1" indent="-174625">
              <a:buFont typeface="Calibri" panose="020F0502020204030204" pitchFamily="34" charset="0"/>
              <a:buChar char="-"/>
            </a:pPr>
            <a:r>
              <a:rPr lang="en-US" sz="3400" dirty="0"/>
              <a:t>Hospital Anxiety and Depression Scale </a:t>
            </a:r>
          </a:p>
          <a:p>
            <a:pPr marL="533400" indent="0">
              <a:buNone/>
            </a:pPr>
            <a:endParaRPr lang="en-US" sz="2900" dirty="0"/>
          </a:p>
          <a:p>
            <a:pPr marL="533400" indent="0">
              <a:buNone/>
            </a:pPr>
            <a:endParaRPr lang="en-US" sz="29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4. Ministry of Health Malaysia. Management of Breast Cancer (Second Edition). Putrajaya: </a:t>
            </a:r>
            <a:r>
              <a:rPr lang="en-US" sz="2000" dirty="0" err="1"/>
              <a:t>MoH</a:t>
            </a:r>
            <a:r>
              <a:rPr lang="en-US" sz="2000" dirty="0"/>
              <a:t>; 2010</a:t>
            </a: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-5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FB798E9-0958-4937-A4FA-61E6D4779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708" y="1419224"/>
            <a:ext cx="10071333" cy="443328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360363" indent="-360363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lphaLcPeriod"/>
            </a:pPr>
            <a:r>
              <a:rPr lang="en-US" sz="3200" b="1" dirty="0"/>
              <a:t>Psychosocial assessment &amp; intervention</a:t>
            </a:r>
          </a:p>
          <a:p>
            <a:pPr marL="534988" indent="-174625">
              <a:lnSpc>
                <a:spcPct val="10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en-US" sz="2000" b="1" dirty="0"/>
              <a:t> </a:t>
            </a:r>
            <a:r>
              <a:rPr lang="en-US" dirty="0"/>
              <a:t>Psychological intervention</a:t>
            </a:r>
            <a:r>
              <a:rPr lang="en-US" baseline="30000" dirty="0"/>
              <a:t>4</a:t>
            </a:r>
          </a:p>
          <a:p>
            <a:pPr marL="803275" indent="-174625">
              <a:lnSpc>
                <a:spcPct val="100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-"/>
            </a:pPr>
            <a:r>
              <a:rPr lang="en-US" sz="2400" dirty="0"/>
              <a:t>Aim: reduce emotional &amp; mental burden</a:t>
            </a:r>
          </a:p>
          <a:p>
            <a:pPr marL="1081088" indent="-277813">
              <a:lnSpc>
                <a:spcPct val="10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en-US" sz="2000" dirty="0"/>
              <a:t>equip patients with accurate information &amp; psychological skills to manage their distress</a:t>
            </a:r>
          </a:p>
          <a:p>
            <a:pPr marL="803275" indent="-174625">
              <a:lnSpc>
                <a:spcPct val="100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-"/>
            </a:pPr>
            <a:r>
              <a:rPr lang="en-US" sz="2400" dirty="0"/>
              <a:t>Offered by train healthcare providers</a:t>
            </a:r>
          </a:p>
          <a:p>
            <a:pPr marL="0" indent="803275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err="1"/>
              <a:t>i</a:t>
            </a:r>
            <a:r>
              <a:rPr lang="en-US" sz="2000" dirty="0"/>
              <a:t>.   Cognitive </a:t>
            </a:r>
            <a:r>
              <a:rPr lang="en-US" sz="2000" dirty="0" err="1"/>
              <a:t>behaviour</a:t>
            </a:r>
            <a:r>
              <a:rPr lang="en-US" sz="2000" dirty="0"/>
              <a:t> therapy</a:t>
            </a:r>
          </a:p>
          <a:p>
            <a:pPr marL="0" indent="803275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ii.  Psychosocial support</a:t>
            </a:r>
          </a:p>
          <a:p>
            <a:pPr marL="0" indent="803275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iii. Psycho-education </a:t>
            </a:r>
            <a:r>
              <a:rPr lang="en-US" sz="2000" dirty="0" err="1"/>
              <a:t>programme</a:t>
            </a:r>
            <a:r>
              <a:rPr lang="en-US" sz="2000" dirty="0"/>
              <a:t> e.g. printed materials, </a:t>
            </a:r>
            <a:r>
              <a:rPr lang="en-US" sz="2000" dirty="0" err="1"/>
              <a:t>audi</a:t>
            </a:r>
            <a:r>
              <a:rPr lang="en-US" sz="2000" dirty="0"/>
              <a:t>-visual material, telephone </a:t>
            </a:r>
          </a:p>
          <a:p>
            <a:pPr marL="0" indent="803275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 support &amp; counselling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/>
              <a:t>     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339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-6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2"/>
            <a:ext cx="10076873" cy="4733918"/>
          </a:xfrm>
        </p:spPr>
        <p:txBody>
          <a:bodyPr>
            <a:normAutofit fontScale="55000" lnSpcReduction="20000"/>
          </a:bodyPr>
          <a:lstStyle/>
          <a:p>
            <a:pPr marL="360363" indent="-360363">
              <a:buFont typeface="+mj-lt"/>
              <a:buAutoNum type="alphaLcPeriod" startAt="2"/>
            </a:pPr>
            <a:r>
              <a:rPr lang="en-US" sz="5800" b="1" dirty="0"/>
              <a:t>Breast Care Nurse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5100" dirty="0"/>
              <a:t>improves the continuity of care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5100" dirty="0"/>
              <a:t>improving BCN accessibility include:</a:t>
            </a:r>
            <a:r>
              <a:rPr lang="en-US" sz="5100" baseline="30000" dirty="0"/>
              <a:t>155</a:t>
            </a:r>
          </a:p>
          <a:p>
            <a:pPr marL="628650" lvl="1" indent="0" defTabSz="803275">
              <a:buNone/>
              <a:tabLst>
                <a:tab pos="803275" algn="l"/>
              </a:tabLst>
            </a:pPr>
            <a:r>
              <a:rPr lang="en-US" sz="4400" dirty="0" err="1"/>
              <a:t>i</a:t>
            </a:r>
            <a:r>
              <a:rPr lang="en-US" sz="4400" dirty="0"/>
              <a:t>.   role that focus on psychosocial assessment &amp; support of patients</a:t>
            </a:r>
          </a:p>
          <a:p>
            <a:pPr marL="628650" lvl="1" indent="0">
              <a:buNone/>
            </a:pPr>
            <a:r>
              <a:rPr lang="en-US" sz="4400" dirty="0"/>
              <a:t>ii.  appropriate training, accreditation &amp; ongoing professional </a:t>
            </a:r>
          </a:p>
          <a:p>
            <a:pPr marL="628650" lvl="1" indent="0">
              <a:buNone/>
            </a:pPr>
            <a:r>
              <a:rPr lang="en-US" sz="4400" dirty="0"/>
              <a:t>     development</a:t>
            </a:r>
          </a:p>
          <a:p>
            <a:pPr marL="628650" lvl="1" indent="0">
              <a:buNone/>
            </a:pPr>
            <a:r>
              <a:rPr lang="en-US" sz="4400" dirty="0"/>
              <a:t>iii. inclusion in MDT</a:t>
            </a:r>
          </a:p>
          <a:p>
            <a:pPr marL="628650" lvl="1" indent="0">
              <a:buNone/>
            </a:pPr>
            <a:r>
              <a:rPr lang="en-US" sz="4400" dirty="0"/>
              <a:t>iv. availability in rural &amp; remote area by calls</a:t>
            </a:r>
          </a:p>
          <a:p>
            <a:pPr marL="628650" lvl="1" indent="0">
              <a:buNone/>
            </a:pPr>
            <a:r>
              <a:rPr lang="en-US" sz="4400" dirty="0"/>
              <a:t>v.  ongoing &amp; sustainable funding for positions</a:t>
            </a:r>
          </a:p>
          <a:p>
            <a:pPr marL="533400" indent="0">
              <a:buNone/>
            </a:pPr>
            <a:endParaRPr lang="en-US" sz="3600" dirty="0"/>
          </a:p>
          <a:p>
            <a:pPr marL="533400" indent="0">
              <a:buNone/>
            </a:pPr>
            <a:endParaRPr lang="en-US" sz="36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00" dirty="0"/>
              <a:t>155. Breast Cancer Australia Network – Breast Care Nurses (Available at: </a:t>
            </a:r>
            <a:r>
              <a:rPr lang="en-US" sz="2500" dirty="0">
                <a:hlinkClick r:id="rId3"/>
              </a:rPr>
              <a:t>https://www.bcna.org.au/about-</a:t>
            </a:r>
            <a:endParaRPr lang="en-US" sz="2500" dirty="0">
              <a:hlinkClick r:id="rId4"/>
            </a:endParaRPr>
          </a:p>
          <a:p>
            <a:pPr marL="533400" indent="187325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500" dirty="0">
                <a:hlinkClick r:id="rId4"/>
              </a:rPr>
              <a:t>us/advocacy/position-statements/breast-care-nurses/</a:t>
            </a:r>
            <a:endParaRPr lang="en-US" sz="25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-7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E69C830D-D7C6-4646-B78D-793614DBA1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219659"/>
              </p:ext>
            </p:extLst>
          </p:nvPr>
        </p:nvGraphicFramePr>
        <p:xfrm>
          <a:off x="997619" y="1483835"/>
          <a:ext cx="10117422" cy="371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E4E260A-EC35-48F8-AA68-E84AFDF4A242}"/>
              </a:ext>
            </a:extLst>
          </p:cNvPr>
          <p:cNvSpPr txBox="1">
            <a:spLocks/>
          </p:cNvSpPr>
          <p:nvPr/>
        </p:nvSpPr>
        <p:spPr>
          <a:xfrm>
            <a:off x="1057563" y="5466021"/>
            <a:ext cx="10076873" cy="583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400" dirty="0"/>
              <a:t>156. Hamer J, et al. Lifestyle modifications for patients with breast cancer to improve prognosis and optimize overall health CMAJ. 2017;189(7):E268-E74</a:t>
            </a:r>
            <a:endParaRPr lang="en-MY" sz="1400" dirty="0"/>
          </a:p>
        </p:txBody>
      </p:sp>
    </p:spTree>
    <p:extLst>
      <p:ext uri="{BB962C8B-B14F-4D97-AF65-F5344CB8AC3E}">
        <p14:creationId xmlns:p14="http://schemas.microsoft.com/office/powerpoint/2010/main" val="273419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-8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E4E260A-EC35-48F8-AA68-E84AFDF4A242}"/>
              </a:ext>
            </a:extLst>
          </p:cNvPr>
          <p:cNvSpPr txBox="1">
            <a:spLocks/>
          </p:cNvSpPr>
          <p:nvPr/>
        </p:nvSpPr>
        <p:spPr>
          <a:xfrm>
            <a:off x="1057563" y="5466021"/>
            <a:ext cx="10076873" cy="583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400" dirty="0"/>
              <a:t>25. National Institute for Health and Clinical Excellence. Early and locally advanced breast cancer: diagnosis and management. London: </a:t>
            </a:r>
          </a:p>
          <a:p>
            <a:pPr marL="360363" indent="-36036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400" dirty="0"/>
              <a:t>       NICE; 2018</a:t>
            </a:r>
            <a:endParaRPr lang="en-MY" sz="1400" dirty="0"/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A126CA1-1A82-446C-97DA-8BEE8489E9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674781"/>
              </p:ext>
            </p:extLst>
          </p:nvPr>
        </p:nvGraphicFramePr>
        <p:xfrm>
          <a:off x="1028221" y="1419798"/>
          <a:ext cx="10062354" cy="3773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6009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-4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29"/>
            <a:ext cx="10076873" cy="4224184"/>
          </a:xfrm>
        </p:spPr>
        <p:txBody>
          <a:bodyPr>
            <a:normAutofit fontScale="62500" lnSpcReduction="20000"/>
          </a:bodyPr>
          <a:lstStyle/>
          <a:p>
            <a:pPr marL="360363" indent="-360363">
              <a:buFont typeface="+mj-lt"/>
              <a:buAutoNum type="alphaLcPeriod" startAt="4"/>
              <a:tabLst>
                <a:tab pos="360363" algn="l"/>
              </a:tabLst>
            </a:pPr>
            <a:r>
              <a:rPr lang="en-US" sz="5100" b="1" dirty="0"/>
              <a:t>Palliative care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500" dirty="0"/>
              <a:t>aim: to improve patient’s quality of life &amp; families in facing life-threatening illness</a:t>
            </a:r>
            <a:r>
              <a:rPr lang="en-US" sz="4500" baseline="30000" dirty="0"/>
              <a:t>156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500" dirty="0"/>
              <a:t>incorporates:  effective management of pain &amp; distressing symptoms, psychosocial care, spiritual care</a:t>
            </a:r>
            <a:r>
              <a:rPr lang="en-US" sz="4500" baseline="30000" dirty="0"/>
              <a:t>156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500" dirty="0"/>
              <a:t>main focus of care when cure is not achievable</a:t>
            </a:r>
            <a:r>
              <a:rPr lang="en-US" sz="4500" baseline="30000" dirty="0"/>
              <a:t>26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500" dirty="0"/>
              <a:t>begins at diagnosis of advanced breast cancer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4500" dirty="0"/>
              <a:t>concurrent management with disease-directed therapies</a:t>
            </a:r>
          </a:p>
          <a:p>
            <a:pPr marL="533400" indent="0">
              <a:buNone/>
            </a:pPr>
            <a:endParaRPr lang="en-US" sz="2900" dirty="0"/>
          </a:p>
          <a:p>
            <a:pPr marL="533400" indent="0">
              <a:buNone/>
            </a:pPr>
            <a:endParaRPr lang="en-US" sz="29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dirty="0"/>
              <a:t>26. National Comprehensive Cancer Network. Breast Cancer Version 1.2019: NCCN;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4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-5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6E8F84-4E2E-4C3C-B5AE-B7EB4D5C6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23" y="2807856"/>
            <a:ext cx="10523818" cy="118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-6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28"/>
            <a:ext cx="10076873" cy="4501281"/>
          </a:xfrm>
        </p:spPr>
        <p:txBody>
          <a:bodyPr>
            <a:normAutofit fontScale="47500" lnSpcReduction="20000"/>
          </a:bodyPr>
          <a:lstStyle/>
          <a:p>
            <a:pPr marL="360363" indent="-360363">
              <a:buFont typeface="+mj-lt"/>
              <a:buAutoNum type="alphaLcPeriod" startAt="4"/>
              <a:tabLst>
                <a:tab pos="360363" algn="l"/>
              </a:tabLst>
            </a:pPr>
            <a:r>
              <a:rPr lang="en-US" sz="6700" b="1" dirty="0"/>
              <a:t>Palliative care</a:t>
            </a:r>
          </a:p>
          <a:p>
            <a:pPr marL="720725" lvl="1" indent="-360363">
              <a:buFont typeface="Wingdings" panose="05000000000000000000" pitchFamily="2" charset="2"/>
              <a:buChar char="§"/>
            </a:pPr>
            <a:r>
              <a:rPr lang="en-US" sz="5900" dirty="0"/>
              <a:t>Essential components:</a:t>
            </a:r>
            <a:r>
              <a:rPr lang="en-US" sz="5900" baseline="30000" dirty="0"/>
              <a:t>26</a:t>
            </a:r>
            <a:endParaRPr lang="en-US" sz="5900" dirty="0"/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establishment of rapport &amp; relationships with patients &amp; family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management of symptoms, psychosocial/spiritual distress &amp; functional status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exploration of patients’ understanding &amp; education about illness &amp; prognosis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clarification on treatment goals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assessment &amp; support of coping needs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assistance with medical decision making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coordination with other care providers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5100" dirty="0"/>
              <a:t>provision of referrals to other care providers</a:t>
            </a:r>
          </a:p>
          <a:p>
            <a:pPr marL="533400" indent="0">
              <a:buNone/>
            </a:pPr>
            <a:endParaRPr lang="en-US" sz="2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6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-7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2"/>
            <a:ext cx="10076873" cy="4230071"/>
          </a:xfrm>
        </p:spPr>
        <p:txBody>
          <a:bodyPr>
            <a:normAutofit fontScale="70000" lnSpcReduction="20000"/>
          </a:bodyPr>
          <a:lstStyle/>
          <a:p>
            <a:pPr marL="442913" indent="-442913">
              <a:buFont typeface="+mj-lt"/>
              <a:buAutoNum type="alphaLcPeriod" startAt="5"/>
              <a:tabLst>
                <a:tab pos="442913" algn="l"/>
              </a:tabLst>
            </a:pPr>
            <a:r>
              <a:rPr lang="en-US" sz="4600" b="1" dirty="0"/>
              <a:t>Patient Navigation </a:t>
            </a:r>
            <a:r>
              <a:rPr lang="en-US" sz="4600" b="1" dirty="0" err="1"/>
              <a:t>Programme</a:t>
            </a:r>
            <a:endParaRPr lang="en-US" sz="4600" b="1" dirty="0"/>
          </a:p>
          <a:p>
            <a:pPr marL="720725" lvl="1" indent="-277813">
              <a:buFont typeface="Wingdings" panose="05000000000000000000" pitchFamily="2" charset="2"/>
              <a:buChar char="§"/>
            </a:pPr>
            <a:r>
              <a:rPr lang="en-US" sz="4000" dirty="0"/>
              <a:t>Defined as…</a:t>
            </a:r>
          </a:p>
          <a:p>
            <a:pPr marL="895350" lvl="1" indent="-174625" defTabSz="628650">
              <a:buFont typeface="Calibri" panose="020F0502020204030204" pitchFamily="34" charset="0"/>
              <a:buChar char="-"/>
            </a:pPr>
            <a:r>
              <a:rPr lang="en-US" sz="3400" dirty="0"/>
              <a:t>a </a:t>
            </a:r>
            <a:r>
              <a:rPr lang="en-US" sz="3400" b="1" dirty="0"/>
              <a:t>community-based</a:t>
            </a:r>
            <a:r>
              <a:rPr lang="en-US" sz="3400" dirty="0"/>
              <a:t> service delivery intervention designed to </a:t>
            </a:r>
            <a:r>
              <a:rPr lang="en-US" sz="3400" b="1" dirty="0"/>
              <a:t>promote access </a:t>
            </a:r>
            <a:r>
              <a:rPr lang="en-US" sz="3400" dirty="0"/>
              <a:t>to </a:t>
            </a:r>
            <a:r>
              <a:rPr lang="en-US" sz="3400" b="1" dirty="0"/>
              <a:t>timely diagnosis &amp; treatment </a:t>
            </a:r>
            <a:r>
              <a:rPr lang="en-US" sz="3400" dirty="0"/>
              <a:t>of cancer &amp; other chronic diseases by eliminating barriers to care</a:t>
            </a:r>
            <a:r>
              <a:rPr lang="en-US" sz="3400" baseline="30000" dirty="0"/>
              <a:t>159</a:t>
            </a:r>
            <a:endParaRPr lang="en-US" sz="3400" dirty="0"/>
          </a:p>
          <a:p>
            <a:pPr marL="534988" lvl="1" indent="-266700">
              <a:buFont typeface="Wingdings" panose="05000000000000000000" pitchFamily="2" charset="2"/>
              <a:buChar char="§"/>
            </a:pPr>
            <a:endParaRPr lang="en-US" sz="4000" dirty="0"/>
          </a:p>
          <a:p>
            <a:pPr marL="534988" lvl="1" indent="-92075">
              <a:buFont typeface="Wingdings" panose="05000000000000000000" pitchFamily="2" charset="2"/>
              <a:buChar char="§"/>
            </a:pPr>
            <a:r>
              <a:rPr lang="en-US" sz="4000" dirty="0"/>
              <a:t> It improves…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3400" dirty="0"/>
              <a:t>screening rates, adherence to follow-up following an abnormal results &amp; timeliness of diagnosis</a:t>
            </a:r>
            <a:r>
              <a:rPr lang="en-US" sz="3400" baseline="30000" dirty="0"/>
              <a:t>159</a:t>
            </a:r>
          </a:p>
          <a:p>
            <a:pPr marL="533400" indent="0">
              <a:buNone/>
            </a:pPr>
            <a:endParaRPr lang="en-US" sz="2900" dirty="0"/>
          </a:p>
          <a:p>
            <a:pPr marL="533400" indent="0">
              <a:buNone/>
            </a:pPr>
            <a:endParaRPr lang="en-US" sz="29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159. Freeman HP, Rodriguez RL. History and principles of patient navigation. Cancer. 2011;117(15 Suppl):3539-42</a:t>
            </a: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6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Learning objectives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/>
          <a:lstStyle/>
          <a:p>
            <a:r>
              <a:rPr lang="en-US" sz="3200" dirty="0"/>
              <a:t>To learn in breast cancer management on:</a:t>
            </a:r>
          </a:p>
          <a:p>
            <a:pPr marL="628650" indent="-360363">
              <a:buFont typeface="+mj-lt"/>
              <a:buAutoNum type="arabicPeriod"/>
              <a:tabLst>
                <a:tab pos="628650" algn="l"/>
              </a:tabLst>
            </a:pPr>
            <a:r>
              <a:rPr lang="en-MY" sz="2800" dirty="0"/>
              <a:t>proposed referral criteria of cases to breast or surgical clinic</a:t>
            </a:r>
          </a:p>
          <a:p>
            <a:pPr marL="628650" indent="-360363">
              <a:buFont typeface="+mj-lt"/>
              <a:buAutoNum type="arabicPeriod"/>
              <a:tabLst>
                <a:tab pos="628650" algn="l"/>
              </a:tabLst>
            </a:pPr>
            <a:r>
              <a:rPr lang="en-MY" dirty="0"/>
              <a:t>proposed follow-up schedule </a:t>
            </a:r>
          </a:p>
          <a:p>
            <a:pPr marL="628650" indent="-360363">
              <a:buFont typeface="+mj-lt"/>
              <a:buAutoNum type="arabicPeriod"/>
              <a:tabLst>
                <a:tab pos="628650" algn="l"/>
              </a:tabLst>
            </a:pPr>
            <a:r>
              <a:rPr lang="en-MY" sz="2800" dirty="0"/>
              <a:t>supportive treatment that can be offered locally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1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-8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2"/>
            <a:ext cx="10076873" cy="3494513"/>
          </a:xfrm>
        </p:spPr>
        <p:txBody>
          <a:bodyPr>
            <a:normAutofit fontScale="77500" lnSpcReduction="20000"/>
          </a:bodyPr>
          <a:lstStyle/>
          <a:p>
            <a:pPr marL="442913" indent="-442913">
              <a:buFont typeface="+mj-lt"/>
              <a:buAutoNum type="alphaLcPeriod" startAt="5"/>
              <a:tabLst>
                <a:tab pos="442913" algn="l"/>
              </a:tabLst>
            </a:pPr>
            <a:r>
              <a:rPr lang="en-US" sz="4100" b="1" dirty="0"/>
              <a:t>Patient Navigation </a:t>
            </a:r>
            <a:r>
              <a:rPr lang="en-US" sz="4100" b="1" dirty="0" err="1"/>
              <a:t>Programme</a:t>
            </a:r>
            <a:endParaRPr lang="en-US" sz="4100" b="1" dirty="0"/>
          </a:p>
          <a:p>
            <a:pPr marL="720725" lvl="1" indent="-277813">
              <a:buFont typeface="Wingdings" panose="05000000000000000000" pitchFamily="2" charset="2"/>
              <a:buChar char="§"/>
            </a:pPr>
            <a:r>
              <a:rPr lang="en-US" sz="3600" b="1" dirty="0"/>
              <a:t>In Malaysia…</a:t>
            </a:r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3100" dirty="0"/>
              <a:t>5-year survival rate is only 66.8%</a:t>
            </a:r>
            <a:r>
              <a:rPr lang="en-US" sz="3100" baseline="30000" dirty="0"/>
              <a:t>2</a:t>
            </a:r>
            <a:endParaRPr lang="en-US" sz="3100" dirty="0"/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3100" dirty="0"/>
              <a:t>late presentation &amp; poor adherence to evidence-based treatment</a:t>
            </a:r>
            <a:r>
              <a:rPr lang="en-US" sz="3100" baseline="30000" dirty="0"/>
              <a:t>2</a:t>
            </a:r>
            <a:endParaRPr lang="en-US" sz="3100" dirty="0"/>
          </a:p>
          <a:p>
            <a:pPr marL="895350" lvl="1" indent="-174625">
              <a:buFont typeface="Calibri" panose="020F0502020204030204" pitchFamily="34" charset="0"/>
              <a:buChar char="-"/>
            </a:pPr>
            <a:r>
              <a:rPr lang="en-US" sz="3100" dirty="0"/>
              <a:t>major reasons: fear, poor health education &amp; lack of empowerment among Malaysians</a:t>
            </a:r>
            <a:r>
              <a:rPr lang="en-US" sz="3100" baseline="30000" dirty="0"/>
              <a:t>161</a:t>
            </a:r>
          </a:p>
          <a:p>
            <a:pPr marL="533400" indent="0">
              <a:buNone/>
            </a:pPr>
            <a:endParaRPr lang="en-US" sz="2900" dirty="0"/>
          </a:p>
          <a:p>
            <a:pPr marL="533400" indent="0">
              <a:buNone/>
            </a:pPr>
            <a:endParaRPr lang="en-US" sz="29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2. National Cancer Institute, Ministry of Health Malaysia. Malaysian Study on Cancer Survival (</a:t>
            </a:r>
            <a:r>
              <a:rPr lang="en-US" sz="1800" dirty="0" err="1"/>
              <a:t>MySCan</a:t>
            </a:r>
            <a:r>
              <a:rPr lang="en-US" sz="1800" dirty="0"/>
              <a:t>). Putrajaya: </a:t>
            </a:r>
            <a:r>
              <a:rPr lang="en-US" sz="1800" dirty="0" err="1"/>
              <a:t>MoH</a:t>
            </a:r>
            <a:r>
              <a:rPr lang="en-US" sz="1800" dirty="0"/>
              <a:t>; 2018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161. Cancer Research Malaysia (Available at: </a:t>
            </a:r>
            <a:r>
              <a:rPr lang="en-US" sz="1800" dirty="0">
                <a:hlinkClick r:id="rId3"/>
              </a:rPr>
              <a:t>https://www.cancerresearch.my/</a:t>
            </a:r>
            <a:r>
              <a:rPr lang="en-US" sz="1800" dirty="0"/>
              <a:t>)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endParaRPr lang="en-MY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-9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2"/>
            <a:ext cx="10076873" cy="4594468"/>
          </a:xfrm>
        </p:spPr>
        <p:txBody>
          <a:bodyPr>
            <a:normAutofit fontScale="62500" lnSpcReduction="20000"/>
          </a:bodyPr>
          <a:lstStyle/>
          <a:p>
            <a:pPr marL="442913" indent="-442913">
              <a:buFont typeface="+mj-lt"/>
              <a:buAutoNum type="alphaLcPeriod" startAt="5"/>
              <a:tabLst>
                <a:tab pos="442913" algn="l"/>
              </a:tabLst>
            </a:pPr>
            <a:r>
              <a:rPr lang="en-US" sz="5100" b="1" dirty="0"/>
              <a:t>Patient Navigation </a:t>
            </a:r>
            <a:r>
              <a:rPr lang="en-US" sz="5100" b="1" dirty="0" err="1"/>
              <a:t>Programme</a:t>
            </a:r>
            <a:endParaRPr lang="en-US" sz="5100" b="1" dirty="0"/>
          </a:p>
          <a:p>
            <a:pPr marL="720725" lvl="1" indent="-277813">
              <a:buFont typeface="Wingdings" panose="05000000000000000000" pitchFamily="2" charset="2"/>
              <a:buChar char="§"/>
            </a:pPr>
            <a:r>
              <a:rPr lang="en-US" sz="4500" dirty="0"/>
              <a:t>Principles: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Patient-centric healthcare service delivery model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Core function - elimination of barriers to timely care across all levels of healthcare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Distinguished role &amp; responsibilities of the navigator &amp; </a:t>
            </a:r>
            <a:r>
              <a:rPr lang="en-US" sz="3800" dirty="0" err="1"/>
              <a:t>intergrated</a:t>
            </a:r>
            <a:r>
              <a:rPr lang="en-US" sz="3800" dirty="0"/>
              <a:t> into the healthcare team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Delivery of services should be cost-effective &amp; commensurate with the training &amp; skills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Navigator should be trained lay investigators to professional providers 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Definition of where the point of navigation begins &amp; ends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Need to navigate patients across disconnected level of care</a:t>
            </a:r>
          </a:p>
          <a:p>
            <a:pPr marL="1255713" indent="-534988">
              <a:buFont typeface="+mj-lt"/>
              <a:buAutoNum type="romanLcPeriod"/>
            </a:pPr>
            <a:r>
              <a:rPr lang="en-US" sz="3800" dirty="0"/>
              <a:t> Navigation systems require coordination</a:t>
            </a:r>
          </a:p>
          <a:p>
            <a:pPr marL="533400" indent="0">
              <a:buNone/>
            </a:pPr>
            <a:endParaRPr lang="en-US" sz="29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endParaRPr lang="en-MY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2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-10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3"/>
            <a:ext cx="10076873" cy="2681712"/>
          </a:xfrm>
        </p:spPr>
        <p:txBody>
          <a:bodyPr>
            <a:normAutofit fontScale="92500" lnSpcReduction="10000"/>
          </a:bodyPr>
          <a:lstStyle/>
          <a:p>
            <a:pPr marL="360363" indent="-360363">
              <a:buFont typeface="+mj-lt"/>
              <a:buAutoNum type="alphaLcPeriod" startAt="6"/>
              <a:tabLst>
                <a:tab pos="442913" algn="l"/>
              </a:tabLst>
            </a:pPr>
            <a:r>
              <a:rPr lang="en-US" sz="3500" b="1" dirty="0"/>
              <a:t>Breast cancer patient support groups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3000" b="1" dirty="0"/>
              <a:t>Play a crucial role in making patients adapted with their disease</a:t>
            </a:r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sz="2600" dirty="0"/>
              <a:t>provision to emotional, social &amp; material support </a:t>
            </a:r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sz="2600" dirty="0"/>
              <a:t>empowerment of patients to self-care during &amp; after treatment</a:t>
            </a:r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sz="2600" dirty="0"/>
              <a:t>public education on breast cancer awareness</a:t>
            </a:r>
          </a:p>
          <a:p>
            <a:pPr marL="533400" indent="0">
              <a:buNone/>
            </a:pPr>
            <a:endParaRPr lang="en-US" sz="29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endParaRPr lang="en-MY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9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-11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3"/>
            <a:ext cx="10076873" cy="2811022"/>
          </a:xfrm>
        </p:spPr>
        <p:txBody>
          <a:bodyPr>
            <a:normAutofit fontScale="85000" lnSpcReduction="20000"/>
          </a:bodyPr>
          <a:lstStyle/>
          <a:p>
            <a:pPr marL="360363" indent="-360363">
              <a:buFont typeface="+mj-lt"/>
              <a:buAutoNum type="alphaLcPeriod" startAt="6"/>
              <a:tabLst>
                <a:tab pos="442913" algn="l"/>
              </a:tabLst>
            </a:pPr>
            <a:r>
              <a:rPr lang="en-US" sz="3800" b="1" dirty="0"/>
              <a:t>Breast cancer patient support groups</a:t>
            </a:r>
          </a:p>
          <a:p>
            <a:pPr marL="628650" lvl="1" indent="-268288">
              <a:buFont typeface="Wingdings" panose="05000000000000000000" pitchFamily="2" charset="2"/>
              <a:buChar char="§"/>
            </a:pPr>
            <a:r>
              <a:rPr lang="en-US" sz="3300" dirty="0"/>
              <a:t>Locally…</a:t>
            </a:r>
            <a:endParaRPr lang="en-US" sz="3300" b="1" dirty="0"/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dirty="0"/>
              <a:t>Breast Cancer Welfare Association Malaysia</a:t>
            </a:r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dirty="0"/>
              <a:t>Pink Unity (National Cancer Society Malaysia)</a:t>
            </a:r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dirty="0"/>
              <a:t>Breast Cancer Foundation</a:t>
            </a:r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dirty="0"/>
              <a:t>Pink Ribbon</a:t>
            </a:r>
          </a:p>
          <a:p>
            <a:pPr marL="803275" indent="-174625">
              <a:buFont typeface="Calibri" panose="020F0502020204030204" pitchFamily="34" charset="0"/>
              <a:buChar char="-"/>
            </a:pPr>
            <a:r>
              <a:rPr lang="en-US" dirty="0" err="1"/>
              <a:t>Kanwork</a:t>
            </a:r>
            <a:endParaRPr lang="en-US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endParaRPr lang="en-MY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0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Take home message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216038"/>
            <a:ext cx="10076873" cy="514031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Certain referral criteria may be used in the management of breast cancer.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Proper follow-up of patients with breast cancer is important,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 number of supportive treatment may be offered to patients with breast cancer.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4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Referral criteria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>
            <a:normAutofit/>
          </a:bodyPr>
          <a:lstStyle/>
          <a:p>
            <a:r>
              <a:rPr lang="en-US" sz="3200" dirty="0"/>
              <a:t>When to refer to breast clinic - no retrievable evidence</a:t>
            </a:r>
          </a:p>
          <a:p>
            <a:r>
              <a:rPr lang="en-US" sz="3200" dirty="0"/>
              <a:t>Based on the consensus of CPG Development Group</a:t>
            </a:r>
          </a:p>
          <a:p>
            <a:r>
              <a:rPr lang="en-US" sz="3200" dirty="0"/>
              <a:t>Early referral i.e. within 2 weeks</a:t>
            </a:r>
          </a:p>
          <a:p>
            <a:r>
              <a:rPr lang="en-US" sz="3200" dirty="0"/>
              <a:t>Criteria include:</a:t>
            </a:r>
          </a:p>
          <a:p>
            <a:pPr marL="628650" indent="-360363">
              <a:buFont typeface="+mj-lt"/>
              <a:buAutoNum type="alphaLcPeriod"/>
            </a:pPr>
            <a:r>
              <a:rPr lang="en-US" dirty="0"/>
              <a:t>women aged &gt;35 years with sign &amp; symptoms</a:t>
            </a:r>
          </a:p>
          <a:p>
            <a:pPr marL="628650" indent="-360363">
              <a:buFont typeface="+mj-lt"/>
              <a:buAutoNum type="alphaLcPeriod"/>
            </a:pPr>
            <a:r>
              <a:rPr lang="en-US" dirty="0"/>
              <a:t>high risk group with sign &amp; symptoms</a:t>
            </a:r>
          </a:p>
          <a:p>
            <a:pPr marL="628650" indent="-360363">
              <a:buFont typeface="+mj-lt"/>
              <a:buAutoNum type="alphaLcPeriod"/>
            </a:pPr>
            <a:r>
              <a:rPr lang="en-US" dirty="0"/>
              <a:t>patients with clinical signs &amp; symptoms of malignancy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4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Referral criteria</a:t>
            </a:r>
            <a:r>
              <a:rPr lang="en-US" sz="2800" b="1" dirty="0">
                <a:solidFill>
                  <a:srgbClr val="CC0066"/>
                </a:solidFill>
              </a:rPr>
              <a:t>-2</a:t>
            </a:r>
            <a:endParaRPr lang="en-MY" sz="2800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5B154CB-D60F-45BD-9F8C-C1899B3EF189}"/>
              </a:ext>
            </a:extLst>
          </p:cNvPr>
          <p:cNvSpPr txBox="1">
            <a:spLocks/>
          </p:cNvSpPr>
          <p:nvPr/>
        </p:nvSpPr>
        <p:spPr>
          <a:xfrm>
            <a:off x="836611" y="1652716"/>
            <a:ext cx="5157787" cy="5743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/>
              <a:t>General signs &amp; symptoms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2C25911-C994-4221-8D83-F5367AB00798}"/>
              </a:ext>
            </a:extLst>
          </p:cNvPr>
          <p:cNvSpPr txBox="1">
            <a:spLocks/>
          </p:cNvSpPr>
          <p:nvPr/>
        </p:nvSpPr>
        <p:spPr>
          <a:xfrm>
            <a:off x="836611" y="2227073"/>
            <a:ext cx="5157787" cy="22376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Palpable mass</a:t>
            </a:r>
          </a:p>
          <a:p>
            <a:r>
              <a:rPr lang="en-US" dirty="0"/>
              <a:t>Breast pain</a:t>
            </a:r>
          </a:p>
          <a:p>
            <a:r>
              <a:rPr lang="en-US" dirty="0"/>
              <a:t>Nipple discharge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229A452B-AECC-4242-AB4D-60D399B88713}"/>
              </a:ext>
            </a:extLst>
          </p:cNvPr>
          <p:cNvSpPr txBox="1">
            <a:spLocks/>
          </p:cNvSpPr>
          <p:nvPr/>
        </p:nvSpPr>
        <p:spPr>
          <a:xfrm>
            <a:off x="6172200" y="1652716"/>
            <a:ext cx="5183188" cy="5743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/>
              <a:t>Signs of malignancy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9315878E-5D50-4006-B8BE-4EFA15C61295}"/>
              </a:ext>
            </a:extLst>
          </p:cNvPr>
          <p:cNvSpPr txBox="1">
            <a:spLocks/>
          </p:cNvSpPr>
          <p:nvPr/>
        </p:nvSpPr>
        <p:spPr>
          <a:xfrm>
            <a:off x="6172200" y="2227073"/>
            <a:ext cx="5183188" cy="38689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Hard &amp; fixed mass</a:t>
            </a:r>
          </a:p>
          <a:p>
            <a:r>
              <a:rPr lang="en-US" dirty="0"/>
              <a:t>Asymmetric thickening/ nodularity</a:t>
            </a:r>
          </a:p>
          <a:p>
            <a:r>
              <a:rPr lang="en-US" dirty="0"/>
              <a:t>Skin changes</a:t>
            </a:r>
          </a:p>
          <a:p>
            <a:r>
              <a:rPr lang="en-US" dirty="0"/>
              <a:t>Blood-stained nipple discharge</a:t>
            </a:r>
          </a:p>
          <a:p>
            <a:r>
              <a:rPr lang="en-US" dirty="0"/>
              <a:t>Axillary mass</a:t>
            </a:r>
          </a:p>
          <a:p>
            <a:r>
              <a:rPr lang="en-US" dirty="0"/>
              <a:t>Image-detected suspicious lesion</a:t>
            </a:r>
          </a:p>
        </p:txBody>
      </p:sp>
    </p:spTree>
    <p:extLst>
      <p:ext uri="{BB962C8B-B14F-4D97-AF65-F5344CB8AC3E}">
        <p14:creationId xmlns:p14="http://schemas.microsoft.com/office/powerpoint/2010/main" val="83559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F8A393B-4A0E-4397-B780-63E5B52109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5504646-CAB6-4023-904D-5BC828ED18C6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086E7-33D3-409F-AC7A-C779BD72D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0F0ADA-1738-43FE-AA34-4E2725C3D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945" y="2058953"/>
            <a:ext cx="10076873" cy="273758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5702661-A5A6-437D-811C-76E54BC5DEA4}"/>
              </a:ext>
            </a:extLst>
          </p:cNvPr>
          <p:cNvSpPr txBox="1">
            <a:spLocks/>
          </p:cNvSpPr>
          <p:nvPr/>
        </p:nvSpPr>
        <p:spPr>
          <a:xfrm>
            <a:off x="2324100" y="263529"/>
            <a:ext cx="9029700" cy="13255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b="1" dirty="0">
              <a:solidFill>
                <a:srgbClr val="CC0066"/>
              </a:solidFill>
            </a:endParaRPr>
          </a:p>
          <a:p>
            <a:pPr algn="ctr"/>
            <a:r>
              <a:rPr lang="en-US" b="1" dirty="0">
                <a:solidFill>
                  <a:srgbClr val="CC0066"/>
                </a:solidFill>
              </a:rPr>
              <a:t>Referral criteria</a:t>
            </a:r>
            <a:r>
              <a:rPr lang="en-US" sz="2800" b="1" dirty="0">
                <a:solidFill>
                  <a:srgbClr val="CC0066"/>
                </a:solidFill>
              </a:rPr>
              <a:t>-3</a:t>
            </a:r>
            <a:endParaRPr lang="en-MY" sz="28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6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Follow-up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308398"/>
            <a:ext cx="10076873" cy="742078"/>
          </a:xfrm>
        </p:spPr>
        <p:txBody>
          <a:bodyPr/>
          <a:lstStyle/>
          <a:p>
            <a:r>
              <a:rPr lang="en-US" sz="3200" dirty="0"/>
              <a:t>Recommended regular follow-up visits: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5FAA6CE-406B-41EC-91BE-1185D5FBF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425457"/>
              </p:ext>
            </p:extLst>
          </p:nvPr>
        </p:nvGraphicFramePr>
        <p:xfrm>
          <a:off x="1913766" y="1854666"/>
          <a:ext cx="8128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35607718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494188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First 2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3 - 4 months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17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Year 3 - 5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6 - 8 months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154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Year 6 onwards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Annually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53025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27FC00C-A168-455E-B957-3D0D799979A2}"/>
              </a:ext>
            </a:extLst>
          </p:cNvPr>
          <p:cNvSpPr txBox="1"/>
          <p:nvPr/>
        </p:nvSpPr>
        <p:spPr>
          <a:xfrm>
            <a:off x="879297" y="3532923"/>
            <a:ext cx="10197407" cy="273921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/>
              <a:t>The recommended surveillance are:</a:t>
            </a:r>
            <a:r>
              <a:rPr lang="en-US" sz="3200" baseline="30000" dirty="0"/>
              <a:t>136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sz="2800" dirty="0"/>
              <a:t>Mammography with ultrasound &amp; MRI if needed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sz="2800" dirty="0"/>
              <a:t>Regular bone density evaluation for patients on AIs or undergoing </a:t>
            </a:r>
          </a:p>
          <a:p>
            <a:r>
              <a:rPr lang="en-US" sz="2800" dirty="0"/>
              <a:t>   ovarian function suppression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sz="2800" dirty="0"/>
              <a:t>Adoption of healthy lifestyle, including diet modification &amp; exercise</a:t>
            </a:r>
          </a:p>
          <a:p>
            <a:pPr algn="l"/>
            <a:r>
              <a:rPr lang="en-MY" sz="1400" b="0" i="0" u="none" strike="noStrike" baseline="0" dirty="0"/>
              <a:t>136. Cardoso F, et al. Early breast cancer: ESMO Clinical </a:t>
            </a:r>
            <a:r>
              <a:rPr lang="en-US" sz="1400" b="0" i="0" u="none" strike="noStrike" baseline="0" dirty="0"/>
              <a:t>Practice Guidelines for diagnosis, treatment and follow-up†. Ann Oncol.</a:t>
            </a:r>
          </a:p>
          <a:p>
            <a:pPr algn="l"/>
            <a:r>
              <a:rPr lang="de-DE" sz="1400" b="0" i="0" u="none" strike="noStrike" baseline="0" dirty="0"/>
              <a:t>        2019;30(8):1194-220. Erratum in: Ann Oncol. 2019;30(10):1674. Erratum in: Ann </a:t>
            </a:r>
            <a:r>
              <a:rPr lang="en-MY" sz="1400" b="0" i="0" u="none" strike="noStrike" baseline="0" dirty="0"/>
              <a:t>Oncol. 2019;30(10):1674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555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Follow-up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096" y="1404594"/>
            <a:ext cx="10096946" cy="5308276"/>
          </a:xfrm>
        </p:spPr>
        <p:txBody>
          <a:bodyPr>
            <a:normAutofit fontScale="70000" lnSpcReduction="20000"/>
          </a:bodyPr>
          <a:lstStyle/>
          <a:p>
            <a:r>
              <a:rPr lang="en-US" sz="4600" dirty="0"/>
              <a:t>5% of patients will have a risk to develop a new ipsilateral or contralateral cancer</a:t>
            </a:r>
          </a:p>
          <a:p>
            <a:r>
              <a:rPr lang="en-US" sz="4600" dirty="0"/>
              <a:t>However, there is limited evidence on surveillance strategies for the older survivors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r>
              <a:rPr lang="en-US" sz="4600" dirty="0"/>
              <a:t>Current evidence is insufficient to assess the balance of benefits &amp; harms</a:t>
            </a:r>
            <a:r>
              <a:rPr lang="en-US" sz="4600" baseline="30000" dirty="0"/>
              <a:t>138</a:t>
            </a:r>
          </a:p>
          <a:p>
            <a:pPr marL="0" indent="0">
              <a:buNone/>
            </a:pPr>
            <a:r>
              <a:rPr lang="en-US" sz="2200" dirty="0"/>
              <a:t>    </a:t>
            </a:r>
          </a:p>
          <a:p>
            <a:pPr marL="0" indent="0">
              <a:buNone/>
            </a:pPr>
            <a:r>
              <a:rPr lang="en-US" sz="2000" dirty="0"/>
              <a:t>    137. </a:t>
            </a:r>
            <a:r>
              <a:rPr lang="en-US" sz="2000" dirty="0" err="1"/>
              <a:t>Oeffinger</a:t>
            </a:r>
            <a:r>
              <a:rPr lang="en-US" sz="2000" dirty="0"/>
              <a:t> KC, et al. Breast Cancer Screening for Women at Average Risk: 2015 Guideline Update from the American Cancer   </a:t>
            </a:r>
          </a:p>
          <a:p>
            <a:pPr marL="0" indent="0">
              <a:buNone/>
            </a:pPr>
            <a:r>
              <a:rPr lang="en-US" sz="2000" dirty="0"/>
              <a:t>             Society. JAMA. 2015;314(15):1599-614</a:t>
            </a:r>
          </a:p>
          <a:p>
            <a:pPr marL="0" indent="0">
              <a:buNone/>
            </a:pPr>
            <a:r>
              <a:rPr lang="en-US" sz="2000" dirty="0"/>
              <a:t>    138. Siu AL; U.S. Preventive Services Task Force. Screening for Breast Cancer: U.S. Preventive Services Task Force Recommendation   </a:t>
            </a:r>
          </a:p>
          <a:p>
            <a:pPr marL="0" indent="0">
              <a:buNone/>
            </a:pPr>
            <a:r>
              <a:rPr lang="en-US" sz="2000" dirty="0"/>
              <a:t>             Statement. Ann Intern Med. 2016;164(4):279-96. Erratum in: Ann Intern Med. 2016;164(6):448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70BBF0-6786-49ED-AFEE-495B97D368CD}"/>
              </a:ext>
            </a:extLst>
          </p:cNvPr>
          <p:cNvSpPr txBox="1"/>
          <p:nvPr/>
        </p:nvSpPr>
        <p:spPr>
          <a:xfrm>
            <a:off x="1279237" y="3025769"/>
            <a:ext cx="9505028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/>
              <a:t>The American Cancer Society recommends:</a:t>
            </a:r>
            <a:r>
              <a:rPr lang="en-US" sz="2400" baseline="30000" dirty="0"/>
              <a:t>137</a:t>
            </a:r>
          </a:p>
          <a:p>
            <a:pPr marL="0" indent="0">
              <a:buNone/>
            </a:pPr>
            <a:r>
              <a:rPr lang="en-US" sz="2400" dirty="0"/>
              <a:t>Screening MMG should be continued beyond the age of 75 for a woman who is in good health &amp; expected to live 10 more years or longer</a:t>
            </a:r>
          </a:p>
        </p:txBody>
      </p:sp>
    </p:spTree>
    <p:extLst>
      <p:ext uri="{BB962C8B-B14F-4D97-AF65-F5344CB8AC3E}">
        <p14:creationId xmlns:p14="http://schemas.microsoft.com/office/powerpoint/2010/main" val="43390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>
            <a:normAutofit/>
          </a:bodyPr>
          <a:lstStyle/>
          <a:p>
            <a:pPr marL="360363" indent="-360363">
              <a:buFont typeface="+mj-lt"/>
              <a:buAutoNum type="alphaLcPeriod"/>
            </a:pPr>
            <a:r>
              <a:rPr lang="en-US" sz="3200" b="1" dirty="0"/>
              <a:t>Psychosocial assessment &amp; intervention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2800" dirty="0"/>
              <a:t>A local study revealed…</a:t>
            </a:r>
            <a:r>
              <a:rPr lang="en-US" sz="2800" baseline="30000" dirty="0"/>
              <a:t>140</a:t>
            </a:r>
            <a:endParaRPr lang="en-US" sz="2800" dirty="0"/>
          </a:p>
          <a:p>
            <a:pPr marL="720725" indent="-187325">
              <a:buFont typeface="Calibri" panose="020F0502020204030204" pitchFamily="34" charset="0"/>
              <a:buChar char="-"/>
            </a:pPr>
            <a:r>
              <a:rPr lang="en-US" sz="2400" dirty="0"/>
              <a:t>psychological distress - 47.1%</a:t>
            </a:r>
          </a:p>
          <a:p>
            <a:pPr marL="720725" indent="-187325">
              <a:buFont typeface="Calibri" panose="020F0502020204030204" pitchFamily="34" charset="0"/>
              <a:buChar char="-"/>
            </a:pPr>
            <a:r>
              <a:rPr lang="en-US" sz="2400" dirty="0"/>
              <a:t>depression - 25.3%</a:t>
            </a:r>
          </a:p>
          <a:p>
            <a:pPr marL="720725" indent="-187325">
              <a:buFont typeface="Calibri" panose="020F0502020204030204" pitchFamily="34" charset="0"/>
              <a:buChar char="-"/>
            </a:pPr>
            <a:r>
              <a:rPr lang="en-US" sz="2400" dirty="0"/>
              <a:t>anxiety - 18.8%</a:t>
            </a:r>
          </a:p>
          <a:p>
            <a:pPr marL="720725" indent="-187325">
              <a:buFont typeface="Calibri" panose="020F0502020204030204" pitchFamily="34" charset="0"/>
              <a:buChar char="-"/>
            </a:pPr>
            <a:r>
              <a:rPr lang="en-US" sz="2400" dirty="0"/>
              <a:t>post-traumatic stress disorders - 19.6%</a:t>
            </a:r>
          </a:p>
          <a:p>
            <a:pPr marL="533400" indent="0">
              <a:buNone/>
            </a:pPr>
            <a:endParaRPr lang="en-US" sz="2000" dirty="0"/>
          </a:p>
          <a:p>
            <a:pPr marL="533400" indent="0">
              <a:buNone/>
            </a:pPr>
            <a:endParaRPr lang="en-US" sz="20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140. Chan CMH, et al. Course and predictors of post-traumatic stress disorder in a cohort of psychologically distressed patients with  </a:t>
            </a:r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   cancer: A 4-year follow-up study. Cancer. 2018;124(2):406-16</a:t>
            </a:r>
            <a:endParaRPr lang="en-MY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1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Supportive treatment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690329"/>
          </a:xfrm>
        </p:spPr>
        <p:txBody>
          <a:bodyPr>
            <a:normAutofit fontScale="70000" lnSpcReduction="20000"/>
          </a:bodyPr>
          <a:lstStyle/>
          <a:p>
            <a:pPr marL="360363" indent="-360363">
              <a:buFont typeface="+mj-lt"/>
              <a:buAutoNum type="alphaLcPeriod"/>
            </a:pPr>
            <a:r>
              <a:rPr lang="en-US" sz="4600" b="1" dirty="0"/>
              <a:t>Psychosocial assessment &amp; intervention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4000" dirty="0"/>
              <a:t>Other common psychological concerns…</a:t>
            </a:r>
            <a:r>
              <a:rPr lang="en-US" sz="4000" baseline="30000" dirty="0"/>
              <a:t>141</a:t>
            </a:r>
          </a:p>
          <a:p>
            <a:pPr marL="720725" lvl="1" indent="-185738" defTabSz="895350">
              <a:buFont typeface="Calibri" panose="020F0502020204030204" pitchFamily="34" charset="0"/>
              <a:buChar char="-"/>
            </a:pPr>
            <a:r>
              <a:rPr lang="en-US" sz="3400" dirty="0"/>
              <a:t>fear of recurrence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physical symptoms e.g. fatigue, sleep disturbance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body image disruption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sexual dysfunction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treatment-related anxieties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intrusive thoughts about illness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marital/partner communication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feelings of vulnerability</a:t>
            </a:r>
          </a:p>
          <a:p>
            <a:pPr marL="720725" lvl="1" indent="-185738">
              <a:buFont typeface="Calibri" panose="020F0502020204030204" pitchFamily="34" charset="0"/>
              <a:buChar char="-"/>
            </a:pPr>
            <a:r>
              <a:rPr lang="en-US" sz="3400" dirty="0"/>
              <a:t>existential concerns regarding mortality</a:t>
            </a:r>
          </a:p>
          <a:p>
            <a:pPr marL="533400" indent="0">
              <a:buNone/>
            </a:pPr>
            <a:endParaRPr lang="en-US" sz="2900" dirty="0"/>
          </a:p>
          <a:p>
            <a:pPr marL="533400" indent="-265113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141. Hewitt M, editors. Meeting psychosocial needs of women with breast cancer. Washington: The National Academies Press; 2004</a:t>
            </a:r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2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59824</TotalTime>
  <Words>2051</Words>
  <Application>Microsoft Office PowerPoint</Application>
  <PresentationFormat>Widescreen</PresentationFormat>
  <Paragraphs>282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Referral criteria</vt:lpstr>
      <vt:lpstr>Referral criteria-2</vt:lpstr>
      <vt:lpstr>PowerPoint Presentation</vt:lpstr>
      <vt:lpstr>Follow-up</vt:lpstr>
      <vt:lpstr>Follow-up-2</vt:lpstr>
      <vt:lpstr>Supportive treatment</vt:lpstr>
      <vt:lpstr>Supportive treatment-2</vt:lpstr>
      <vt:lpstr>Supportive treatment-3</vt:lpstr>
      <vt:lpstr>Supportive treatment-4</vt:lpstr>
      <vt:lpstr>Supportive treatment-5</vt:lpstr>
      <vt:lpstr>Supportive treatment-6</vt:lpstr>
      <vt:lpstr>Supportive treatment-7</vt:lpstr>
      <vt:lpstr>Supportive treatment-8</vt:lpstr>
      <vt:lpstr>Supportive treatment-4</vt:lpstr>
      <vt:lpstr>Supportive treatment-5</vt:lpstr>
      <vt:lpstr>Supportive treatment-6</vt:lpstr>
      <vt:lpstr>Supportive treatment-7</vt:lpstr>
      <vt:lpstr>Supportive treatment-8</vt:lpstr>
      <vt:lpstr>Supportive treatment-9</vt:lpstr>
      <vt:lpstr>Supportive treatment-10</vt:lpstr>
      <vt:lpstr>Supportive treatment-11</vt:lpstr>
      <vt:lpstr>Take home message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326</cp:revision>
  <dcterms:created xsi:type="dcterms:W3CDTF">2020-08-13T07:33:34Z</dcterms:created>
  <dcterms:modified xsi:type="dcterms:W3CDTF">2022-03-11T04:20:29Z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